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0" r:id="rId2"/>
    <p:sldId id="311" r:id="rId3"/>
    <p:sldId id="333" r:id="rId4"/>
    <p:sldId id="312" r:id="rId5"/>
    <p:sldId id="339" r:id="rId6"/>
    <p:sldId id="313" r:id="rId7"/>
    <p:sldId id="322" r:id="rId8"/>
    <p:sldId id="337" r:id="rId9"/>
    <p:sldId id="335" r:id="rId10"/>
    <p:sldId id="338" r:id="rId11"/>
    <p:sldId id="325" r:id="rId12"/>
    <p:sldId id="326" r:id="rId13"/>
    <p:sldId id="327" r:id="rId14"/>
    <p:sldId id="336" r:id="rId15"/>
    <p:sldId id="330" r:id="rId16"/>
    <p:sldId id="332" r:id="rId17"/>
    <p:sldId id="331" r:id="rId18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采葳" initials="周采葳" lastIdx="17" clrIdx="0">
    <p:extLst/>
  </p:cmAuthor>
  <p:cmAuthor id="2" name="陳姿樺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FABFCF23-3B69-468F-B69F-88F6DE6A72F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9F1F5"/>
          </a:solidFill>
        </a:fill>
      </a:tcStyle>
    </a:band1H>
    <a:band1V>
      <a:tcStyle>
        <a:tcBdr/>
        <a:fill>
          <a:solidFill>
            <a:srgbClr val="E9F1F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F1F5"/>
          </a:solidFill>
        </a:fill>
      </a:tcStyle>
    </a:wholeTbl>
    <a:band1H>
      <a:tcStyle>
        <a:tcBdr/>
        <a:fill>
          <a:solidFill>
            <a:srgbClr val="D0E3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E3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BACC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BACC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5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周采葳" userId="b68e5b28-98ce-4f98-a92e-3867b8a59088" providerId="ADAL" clId="{94105391-3452-45A3-B8F6-863759F7B317}"/>
    <pc:docChg chg="undo redo modSld">
      <pc:chgData name="周采葳" userId="b68e5b28-98ce-4f98-a92e-3867b8a59088" providerId="ADAL" clId="{94105391-3452-45A3-B8F6-863759F7B317}" dt="2023-03-22T07:33:11.306" v="99"/>
      <pc:docMkLst>
        <pc:docMk/>
      </pc:docMkLst>
      <pc:sldChg chg="addCm modCm">
        <pc:chgData name="周采葳" userId="b68e5b28-98ce-4f98-a92e-3867b8a59088" providerId="ADAL" clId="{94105391-3452-45A3-B8F6-863759F7B317}" dt="2023-03-22T07:33:11.306" v="99"/>
        <pc:sldMkLst>
          <pc:docMk/>
          <pc:sldMk cId="0" sldId="311"/>
        </pc:sldMkLst>
      </pc:sldChg>
      <pc:sldChg chg="addCm modCm">
        <pc:chgData name="周采葳" userId="b68e5b28-98ce-4f98-a92e-3867b8a59088" providerId="ADAL" clId="{94105391-3452-45A3-B8F6-863759F7B317}" dt="2023-03-22T06:52:22.773" v="8"/>
        <pc:sldMkLst>
          <pc:docMk/>
          <pc:sldMk cId="0" sldId="312"/>
        </pc:sldMkLst>
      </pc:sldChg>
      <pc:sldChg chg="addCm delCm modCm">
        <pc:chgData name="周采葳" userId="b68e5b28-98ce-4f98-a92e-3867b8a59088" providerId="ADAL" clId="{94105391-3452-45A3-B8F6-863759F7B317}" dt="2023-03-22T07:05:41.779" v="27"/>
        <pc:sldMkLst>
          <pc:docMk/>
          <pc:sldMk cId="0" sldId="320"/>
        </pc:sldMkLst>
      </pc:sldChg>
      <pc:sldChg chg="addCm delCm modCm">
        <pc:chgData name="周采葳" userId="b68e5b28-98ce-4f98-a92e-3867b8a59088" providerId="ADAL" clId="{94105391-3452-45A3-B8F6-863759F7B317}" dt="2023-03-22T07:09:05.601" v="41"/>
        <pc:sldMkLst>
          <pc:docMk/>
          <pc:sldMk cId="3034635138" sldId="323"/>
        </pc:sldMkLst>
      </pc:sldChg>
      <pc:sldChg chg="modSp addCm modCm">
        <pc:chgData name="周采葳" userId="b68e5b28-98ce-4f98-a92e-3867b8a59088" providerId="ADAL" clId="{94105391-3452-45A3-B8F6-863759F7B317}" dt="2023-03-22T07:10:15.561" v="45"/>
        <pc:sldMkLst>
          <pc:docMk/>
          <pc:sldMk cId="682283522" sldId="324"/>
        </pc:sldMkLst>
        <pc:spChg chg="mod">
          <ac:chgData name="周采葳" userId="b68e5b28-98ce-4f98-a92e-3867b8a59088" providerId="ADAL" clId="{94105391-3452-45A3-B8F6-863759F7B317}" dt="2023-03-22T07:09:08.340" v="43" actId="1076"/>
          <ac:spMkLst>
            <pc:docMk/>
            <pc:sldMk cId="682283522" sldId="324"/>
            <ac:spMk id="9" creationId="{00000000-0000-0000-0000-000000000000}"/>
          </ac:spMkLst>
        </pc:spChg>
      </pc:sldChg>
      <pc:sldChg chg="addCm modCm">
        <pc:chgData name="周采葳" userId="b68e5b28-98ce-4f98-a92e-3867b8a59088" providerId="ADAL" clId="{94105391-3452-45A3-B8F6-863759F7B317}" dt="2023-03-22T07:13:32.891" v="51"/>
        <pc:sldMkLst>
          <pc:docMk/>
          <pc:sldMk cId="3966168884" sldId="325"/>
        </pc:sldMkLst>
      </pc:sldChg>
      <pc:sldChg chg="addCm modCm">
        <pc:chgData name="周采葳" userId="b68e5b28-98ce-4f98-a92e-3867b8a59088" providerId="ADAL" clId="{94105391-3452-45A3-B8F6-863759F7B317}" dt="2023-03-22T07:16:32.789" v="57"/>
        <pc:sldMkLst>
          <pc:docMk/>
          <pc:sldMk cId="2284984191" sldId="326"/>
        </pc:sldMkLst>
      </pc:sldChg>
      <pc:sldChg chg="addSp delSp modSp addCm modCm">
        <pc:chgData name="周采葳" userId="b68e5b28-98ce-4f98-a92e-3867b8a59088" providerId="ADAL" clId="{94105391-3452-45A3-B8F6-863759F7B317}" dt="2023-03-22T07:22:39.268" v="71"/>
        <pc:sldMkLst>
          <pc:docMk/>
          <pc:sldMk cId="1522333072" sldId="327"/>
        </pc:sldMkLst>
        <pc:spChg chg="add del">
          <ac:chgData name="周采葳" userId="b68e5b28-98ce-4f98-a92e-3867b8a59088" providerId="ADAL" clId="{94105391-3452-45A3-B8F6-863759F7B317}" dt="2023-03-22T07:17:10.712" v="61"/>
          <ac:spMkLst>
            <pc:docMk/>
            <pc:sldMk cId="1522333072" sldId="327"/>
            <ac:spMk id="3" creationId="{DB48B344-F11C-4985-8D1F-1DB1F854878A}"/>
          </ac:spMkLst>
        </pc:spChg>
        <pc:spChg chg="mod">
          <ac:chgData name="周采葳" userId="b68e5b28-98ce-4f98-a92e-3867b8a59088" providerId="ADAL" clId="{94105391-3452-45A3-B8F6-863759F7B317}" dt="2023-03-22T07:16:40.405" v="59" actId="1076"/>
          <ac:spMkLst>
            <pc:docMk/>
            <pc:sldMk cId="1522333072" sldId="327"/>
            <ac:spMk id="11" creationId="{00000000-0000-0000-0000-000000000000}"/>
          </ac:spMkLst>
        </pc:spChg>
      </pc:sldChg>
      <pc:sldChg chg="modSp addCm modCm">
        <pc:chgData name="周采葳" userId="b68e5b28-98ce-4f98-a92e-3867b8a59088" providerId="ADAL" clId="{94105391-3452-45A3-B8F6-863759F7B317}" dt="2023-03-22T06:51:06.237" v="5"/>
        <pc:sldMkLst>
          <pc:docMk/>
          <pc:sldMk cId="1943908049" sldId="333"/>
        </pc:sldMkLst>
        <pc:spChg chg="mod">
          <ac:chgData name="周采葳" userId="b68e5b28-98ce-4f98-a92e-3867b8a59088" providerId="ADAL" clId="{94105391-3452-45A3-B8F6-863759F7B317}" dt="2023-03-22T06:50:36.734" v="3" actId="20577"/>
          <ac:spMkLst>
            <pc:docMk/>
            <pc:sldMk cId="1943908049" sldId="333"/>
            <ac:spMk id="3" creationId="{00000000-0000-0000-0000-000000000000}"/>
          </ac:spMkLst>
        </pc:spChg>
      </pc:sldChg>
      <pc:sldChg chg="addCm modCm">
        <pc:chgData name="周采葳" userId="b68e5b28-98ce-4f98-a92e-3867b8a59088" providerId="ADAL" clId="{94105391-3452-45A3-B8F6-863759F7B317}" dt="2023-03-22T06:58:18.450" v="14"/>
        <pc:sldMkLst>
          <pc:docMk/>
          <pc:sldMk cId="2695005359" sldId="335"/>
        </pc:sldMkLst>
      </pc:sldChg>
      <pc:sldChg chg="modSp addCm delCm modCm">
        <pc:chgData name="周采葳" userId="b68e5b28-98ce-4f98-a92e-3867b8a59088" providerId="ADAL" clId="{94105391-3452-45A3-B8F6-863759F7B317}" dt="2023-03-22T07:32:18.036" v="94"/>
        <pc:sldMkLst>
          <pc:docMk/>
          <pc:sldMk cId="3347294319" sldId="336"/>
        </pc:sldMkLst>
        <pc:graphicFrameChg chg="mod modGraphic">
          <ac:chgData name="周采葳" userId="b68e5b28-98ce-4f98-a92e-3867b8a59088" providerId="ADAL" clId="{94105391-3452-45A3-B8F6-863759F7B317}" dt="2023-03-22T07:25:02.080" v="85" actId="179"/>
          <ac:graphicFrameMkLst>
            <pc:docMk/>
            <pc:sldMk cId="3347294319" sldId="336"/>
            <ac:graphicFrameMk id="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idx="1"/>
          </p:nvPr>
        </p:nvSpPr>
        <p:spPr>
          <a:xfrm>
            <a:off x="3855833" y="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EBA3D981-3074-4865-BDFA-679F3A059838}" type="datetime1">
              <a:rPr lang="en-US"/>
              <a:pPr lvl="0"/>
              <a:t>7/18/2023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/>
          <p:cNvSpPr txBox="1">
            <a:spLocks noGrp="1"/>
          </p:cNvSpPr>
          <p:nvPr>
            <p:ph type="body" sz="quarter" idx="3"/>
          </p:nvPr>
        </p:nvSpPr>
        <p:spPr>
          <a:xfrm>
            <a:off x="680720" y="4783305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944064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3855833" y="944064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53EC3F8F-0828-4DD9-911E-05EE94125E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0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3855833" y="9440641"/>
            <a:ext cx="2949787" cy="4986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40069CA-0467-4AF7-840F-A4B10EA6CB60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3855833" y="9440641"/>
            <a:ext cx="2949787" cy="4986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AEF864-DB93-4DAD-A0CE-543251C2DE02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196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6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9C0996-9EB2-4EAA-978B-6CD670869F62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5E3867-045C-4194-BCF1-714E490259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8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219709-2017-4A6A-9FB2-EB0EFBD5208B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846383-94CD-43ED-86FF-562C1FC40B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8839203" y="274640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4640"/>
            <a:ext cx="8026402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89C2B0-A6F2-4DF7-AB44-29FED0E5B3D9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5B74D-FB2C-4A5F-953C-FA55AC67EB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6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7DF940-D286-4645-B94C-82BA93683092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DB0EE0-3E12-4C9C-A04F-9F0D983138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B822FA-3223-432E-887D-8D68E73B7829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8B9472-B149-45A1-8CAF-25BEF21745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3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963082" y="4406905"/>
            <a:ext cx="10363196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963082" y="2906713"/>
            <a:ext cx="10363196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B2386A-6198-47CF-B04C-A13B1667C7B3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62C8C2-EA4B-4F7F-A933-D91862458A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1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609603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197602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A264C8-ECF2-4CEA-8376-6D0ABEC94D0D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2EAAB-3C7D-40A5-A14D-3CB1850CDE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6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1535113"/>
            <a:ext cx="5386913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09603" y="2174872"/>
            <a:ext cx="5386913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6193368" y="2174872"/>
            <a:ext cx="538903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AF767F-5FAB-4C75-9CEF-59211769E6A5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8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C3CC29-0319-4F72-B918-469E05D7DE1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9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B6EC10-B911-43FA-9A68-8C3BB81E39D8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4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2BC183-7A29-476E-BF78-4E872864F69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1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3027BD-4C89-4D0E-B403-C418FDE95BE4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3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14295D-E9BE-4DC1-9B77-09F710926A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0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3" y="273048"/>
            <a:ext cx="4011079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3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609603" y="1435105"/>
            <a:ext cx="4011079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A9E464-4717-4B4D-B209-860DB9CA3DDC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94FF01-4FE8-48C2-B5B6-4DDFC48FE9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2389720" y="4800600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2389720" y="612776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2389720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1DAEBE-B08D-4224-A88C-7C4280AC8BFF}" type="datetime1">
              <a:rPr lang="en-US" altLang="zh-TW" smtClean="0"/>
              <a:t>7/18/2023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FA7B50-3697-4E79-B23A-398400449B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9646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1359568"/>
            <a:ext cx="10972800" cy="47665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+mn-lt"/>
                <a:ea typeface="+mn-ea"/>
              </a:defRPr>
            </a:lvl1pPr>
          </a:lstStyle>
          <a:p>
            <a:fld id="{DC89E7DF-B2ED-4F03-8760-480C3259573A}" type="datetime1">
              <a:rPr lang="en-US" altLang="zh-TW" smtClean="0"/>
              <a:t>7/18/2023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+mn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9206835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+mn-lt"/>
                <a:ea typeface="+mn-ea"/>
              </a:defRPr>
            </a:lvl1pPr>
          </a:lstStyle>
          <a:p>
            <a:fld id="{33A1CD7F-D115-4A89-8AD1-B8043717F85D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0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/>
        <a:buChar char="•"/>
        <a:tabLst/>
        <a:defRPr lang="zh-TW" sz="32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/>
          <p:nvPr/>
        </p:nvSpPr>
        <p:spPr>
          <a:xfrm>
            <a:off x="304801" y="352034"/>
            <a:ext cx="11492947" cy="214312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經濟部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/>
            </a:r>
            <a:b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</a:br>
            <a:r>
              <a:rPr lang="zh-TW" altLang="en-US" sz="3200" b="1" dirty="0">
                <a:solidFill>
                  <a:srgbClr val="000000"/>
                </a:solidFill>
                <a:latin typeface="標楷體" pitchFamily="65"/>
                <a:ea typeface="標楷體" pitchFamily="65"/>
                <a:cs typeface="Times New Roman" pitchFamily="18"/>
              </a:rPr>
              <a:t>中小型製造業</a:t>
            </a:r>
            <a:r>
              <a:rPr lang="en-US" altLang="zh-TW" sz="3200" b="1" dirty="0">
                <a:solidFill>
                  <a:srgbClr val="000000"/>
                </a:solidFill>
                <a:latin typeface="標楷體" pitchFamily="65"/>
                <a:ea typeface="標楷體" pitchFamily="65"/>
                <a:cs typeface="Times New Roman" pitchFamily="18"/>
              </a:rPr>
              <a:t>(</a:t>
            </a:r>
            <a:r>
              <a:rPr lang="zh-TW" altLang="en-US" sz="3200" b="1" dirty="0">
                <a:solidFill>
                  <a:srgbClr val="000000"/>
                </a:solidFill>
                <a:latin typeface="標楷體" pitchFamily="65"/>
                <a:ea typeface="標楷體" pitchFamily="65"/>
                <a:cs typeface="Times New Roman" pitchFamily="18"/>
              </a:rPr>
              <a:t>經常僱用員工數</a:t>
            </a:r>
            <a:r>
              <a:rPr lang="en-US" altLang="zh-TW" sz="3200" b="1" dirty="0">
                <a:solidFill>
                  <a:srgbClr val="000000"/>
                </a:solidFill>
                <a:latin typeface="標楷體" pitchFamily="65"/>
                <a:ea typeface="標楷體" pitchFamily="65"/>
                <a:cs typeface="Times New Roman" pitchFamily="18"/>
              </a:rPr>
              <a:t>9</a:t>
            </a:r>
            <a:r>
              <a:rPr lang="zh-TW" altLang="en-US" sz="3200" b="1" dirty="0">
                <a:solidFill>
                  <a:srgbClr val="000000"/>
                </a:solidFill>
                <a:latin typeface="標楷體" pitchFamily="65"/>
                <a:ea typeface="標楷體" pitchFamily="65"/>
                <a:cs typeface="Times New Roman" pitchFamily="18"/>
              </a:rPr>
              <a:t>人以下</a:t>
            </a:r>
            <a:r>
              <a:rPr lang="en-US" altLang="zh-TW" sz="3200" b="1" dirty="0" smtClean="0">
                <a:solidFill>
                  <a:srgbClr val="000000"/>
                </a:solidFill>
                <a:latin typeface="標楷體" pitchFamily="65"/>
                <a:ea typeface="標楷體" pitchFamily="65"/>
                <a:cs typeface="Times New Roman" pitchFamily="18"/>
              </a:rPr>
              <a:t>)</a:t>
            </a:r>
            <a:r>
              <a:rPr lang="zh-TW" altLang="en-US" sz="3200" b="1" dirty="0" smtClean="0">
                <a:solidFill>
                  <a:srgbClr val="000000"/>
                </a:solidFill>
                <a:latin typeface="標楷體" pitchFamily="65"/>
                <a:ea typeface="標楷體" pitchFamily="65"/>
                <a:cs typeface="Times New Roman" pitchFamily="18"/>
              </a:rPr>
              <a:t>低</a:t>
            </a:r>
            <a:r>
              <a:rPr lang="zh-TW" altLang="en-US" sz="3200" b="1" dirty="0">
                <a:solidFill>
                  <a:srgbClr val="000000"/>
                </a:solidFill>
                <a:latin typeface="標楷體" pitchFamily="65"/>
                <a:ea typeface="標楷體" pitchFamily="65"/>
                <a:cs typeface="Times New Roman" pitchFamily="18"/>
              </a:rPr>
              <a:t>碳及智慧化升級轉型補助作業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/>
            </a:r>
            <a:b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</a:b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(</a:t>
            </a:r>
            <a:r>
              <a:rPr lang="zh-TW" alt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申請書第二部分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)</a:t>
            </a:r>
            <a:endParaRPr lang="en-US" sz="1800" b="1" i="0" u="none" strike="noStrike" kern="1200" cap="none" spc="0" baseline="0" dirty="0">
              <a:solidFill>
                <a:srgbClr val="595959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</p:txBody>
      </p:sp>
      <p:sp>
        <p:nvSpPr>
          <p:cNvPr id="3" name="副標題 2"/>
          <p:cNvSpPr/>
          <p:nvPr/>
        </p:nvSpPr>
        <p:spPr>
          <a:xfrm>
            <a:off x="1881185" y="2495159"/>
            <a:ext cx="8572500" cy="297408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○○○○○○○○</a:t>
            </a:r>
            <a:r>
              <a:rPr lang="zh-TW" altLang="en-US" sz="3000" b="1" dirty="0">
                <a:latin typeface="Times New Roman" pitchFamily="18"/>
                <a:ea typeface="標楷體" pitchFamily="65"/>
                <a:cs typeface="Times New Roman" pitchFamily="18"/>
              </a:rPr>
              <a:t>升級轉型</a:t>
            </a:r>
            <a:r>
              <a:rPr lang="zh-TW" sz="30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計畫</a:t>
            </a:r>
            <a:r>
              <a:rPr lang="en-US" sz="3000" b="1" i="0" u="none" strike="noStrike" kern="1200" cap="none" spc="0" baseline="0" dirty="0">
                <a:solidFill>
                  <a:srgbClr val="A6A6A6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(</a:t>
            </a:r>
            <a:r>
              <a:rPr lang="zh-TW" sz="3000" b="1" i="0" u="none" strike="noStrike" kern="1200" cap="none" spc="0" baseline="0" dirty="0">
                <a:solidFill>
                  <a:srgbClr val="A6A6A6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計畫名稱</a:t>
            </a:r>
            <a:r>
              <a:rPr lang="en-US" sz="3000" b="1" i="0" u="none" strike="noStrike" kern="1200" cap="none" spc="0" baseline="0" dirty="0">
                <a:solidFill>
                  <a:srgbClr val="A6A6A6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100" b="0" i="0" u="none" strike="noStrike" kern="1200" cap="none" spc="0" baseline="0" dirty="0">
                <a:solidFill>
                  <a:srgbClr val="595959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	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○○○年○○月</a:t>
            </a:r>
            <a:r>
              <a:rPr lang="zh-TW" altLang="zh-TW" sz="2400" b="1" dirty="0">
                <a:solidFill>
                  <a:srgbClr val="0D0D0D"/>
                </a:solidFill>
                <a:latin typeface="Times New Roman" pitchFamily="18"/>
                <a:ea typeface="標楷體" pitchFamily="65"/>
                <a:cs typeface="Times New Roman" pitchFamily="18"/>
              </a:rPr>
              <a:t>○○</a:t>
            </a:r>
            <a:r>
              <a:rPr lang="zh-TW" sz="24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日</a:t>
            </a:r>
            <a:r>
              <a:rPr lang="zh-TW" sz="2400" b="1" i="0" u="none" strike="noStrike" kern="1200" cap="none" spc="0" baseline="0" dirty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至</a:t>
            </a:r>
            <a:endParaRPr lang="en-US" sz="2400" b="1" i="0" u="none" strike="noStrike" kern="1200" cap="none" spc="0" baseline="0" dirty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1200" cap="none" spc="0" baseline="0" dirty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○○○年○○月○○日（</a:t>
            </a:r>
            <a:r>
              <a:rPr lang="zh-TW" sz="24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計</a:t>
            </a:r>
            <a:r>
              <a:rPr lang="en-US" altLang="zh-TW" sz="24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12</a:t>
            </a:r>
            <a:r>
              <a:rPr lang="zh-TW" sz="24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個</a:t>
            </a:r>
            <a:r>
              <a:rPr lang="zh-TW" sz="2400" b="1" i="0" u="none" strike="noStrike" kern="1200" cap="none" spc="0" baseline="0" dirty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月）</a:t>
            </a:r>
            <a:endParaRPr lang="en-US" sz="2400" b="1" i="0" u="none" strike="noStrike" kern="1200" cap="none" spc="0" baseline="0" dirty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000" b="1" i="0" u="none" strike="noStrike" kern="1200" cap="none" spc="0" baseline="0" dirty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000" b="1" i="0" u="none" strike="noStrike" kern="1200" cap="none" spc="0" baseline="0" dirty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申請企業名稱</a:t>
            </a:r>
            <a:endParaRPr lang="en-US" sz="2100" b="0" i="0" u="none" strike="noStrike" kern="1200" cap="none" spc="0" baseline="0" dirty="0">
              <a:solidFill>
                <a:srgbClr val="595959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 dirty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kern="1200" cap="none" spc="0" baseline="0" dirty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報告人：○○○</a:t>
            </a:r>
            <a:endParaRPr lang="en-US" sz="2400" b="1" i="0" u="none" kern="1200" cap="none" spc="0" baseline="0" dirty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045E3867-045C-4194-BCF1-714E49025984}" type="slidenum">
              <a:rPr lang="en-US" altLang="zh-TW" smtClean="0"/>
              <a:t>1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04801" y="157018"/>
            <a:ext cx="1330036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附件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Times New Roman"/>
              </a:rPr>
              <a:t>參</a:t>
            </a:r>
            <a:r>
              <a:rPr lang="zh-TW" altLang="en-US" b="1" dirty="0" smtClean="0">
                <a:solidFill>
                  <a:schemeClr val="tx1"/>
                </a:solidFill>
                <a:latin typeface="Times New Roman"/>
              </a:rPr>
              <a:t>、</a:t>
            </a:r>
            <a:r>
              <a:rPr lang="zh-TW" altLang="en-US" b="1" dirty="0">
                <a:solidFill>
                  <a:schemeClr val="tx1"/>
                </a:solidFill>
                <a:latin typeface="Times New Roman"/>
              </a:rPr>
              <a:t>預期效益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二、</a:t>
            </a:r>
            <a:r>
              <a:rPr lang="zh-TW" altLang="en-US" sz="24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技術</a:t>
            </a:r>
            <a:r>
              <a:rPr lang="zh-TW" altLang="zh-TW" sz="2400" dirty="0" smtClean="0">
                <a:solidFill>
                  <a:schemeClr val="tx1"/>
                </a:solidFill>
                <a:latin typeface="+mn-ea"/>
              </a:rPr>
              <a:t>效益</a:t>
            </a:r>
            <a:r>
              <a:rPr lang="en-US" altLang="zh-TW" sz="18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en-US" sz="1800" dirty="0" smtClean="0">
                <a:solidFill>
                  <a:schemeClr val="tx1"/>
                </a:solidFill>
                <a:latin typeface="+mn-ea"/>
              </a:rPr>
              <a:t>低</a:t>
            </a:r>
            <a:r>
              <a:rPr lang="zh-TW" altLang="en-US" sz="1800" dirty="0">
                <a:solidFill>
                  <a:schemeClr val="tx1"/>
                </a:solidFill>
                <a:latin typeface="+mn-ea"/>
              </a:rPr>
              <a:t>碳化或智慧化效益指標</a:t>
            </a:r>
            <a:r>
              <a:rPr lang="zh-TW" altLang="en-US" sz="1800" dirty="0" smtClean="0">
                <a:solidFill>
                  <a:schemeClr val="tx1"/>
                </a:solidFill>
                <a:latin typeface="+mn-ea"/>
              </a:rPr>
              <a:t>至少</a:t>
            </a:r>
            <a:r>
              <a:rPr lang="en-US" altLang="zh-TW" sz="18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TW" altLang="en-US" sz="1800" dirty="0" smtClean="0">
                <a:solidFill>
                  <a:schemeClr val="tx1"/>
                </a:solidFill>
                <a:latin typeface="+mn-ea"/>
              </a:rPr>
              <a:t>項</a:t>
            </a:r>
            <a:r>
              <a:rPr lang="en-US" altLang="zh-TW" sz="1800" dirty="0" smtClean="0">
                <a:solidFill>
                  <a:schemeClr val="tx1"/>
                </a:solidFill>
                <a:latin typeface="+mn-ea"/>
              </a:rPr>
              <a:t>)</a:t>
            </a:r>
            <a:endParaRPr lang="en-US" altLang="zh-TW" sz="1800" dirty="0" smtClean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zh-TW" sz="2400" dirty="0">
                <a:solidFill>
                  <a:schemeClr val="tx1"/>
                </a:solidFill>
                <a:latin typeface="+mn-ea"/>
              </a:rPr>
              <a:t>一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)</a:t>
            </a:r>
            <a:r>
              <a:rPr lang="zh-TW" altLang="zh-TW" sz="2400" dirty="0">
                <a:solidFill>
                  <a:schemeClr val="tx1"/>
                </a:solidFill>
                <a:latin typeface="+mn-ea"/>
              </a:rPr>
              <a:t>低碳化</a:t>
            </a:r>
          </a:p>
          <a:p>
            <a:pPr marL="0" indent="0">
              <a:buNone/>
            </a:pPr>
            <a:endParaRPr lang="en-US" altLang="zh-TW" sz="24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zh-TW" sz="24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zh-TW" sz="2400" dirty="0">
                <a:solidFill>
                  <a:schemeClr val="tx1"/>
                </a:solidFill>
                <a:latin typeface="+mn-ea"/>
              </a:rPr>
              <a:t>二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)</a:t>
            </a:r>
            <a:r>
              <a:rPr lang="zh-TW" altLang="zh-TW" sz="2400" dirty="0">
                <a:solidFill>
                  <a:schemeClr val="tx1"/>
                </a:solidFill>
                <a:latin typeface="+mn-ea"/>
              </a:rPr>
              <a:t>智慧化</a:t>
            </a:r>
            <a:endParaRPr lang="zh-TW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10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20803"/>
              </p:ext>
            </p:extLst>
          </p:nvPr>
        </p:nvGraphicFramePr>
        <p:xfrm>
          <a:off x="1163954" y="2350870"/>
          <a:ext cx="9686926" cy="1367943"/>
        </p:xfrm>
        <a:graphic>
          <a:graphicData uri="http://schemas.openxmlformats.org/drawingml/2006/table">
            <a:tbl>
              <a:tblPr firstRow="1" firstCol="1" bandRow="1"/>
              <a:tblGrid>
                <a:gridCol w="2229486">
                  <a:extLst>
                    <a:ext uri="{9D8B030D-6E8A-4147-A177-3AD203B41FA5}">
                      <a16:colId xmlns:a16="http://schemas.microsoft.com/office/drawing/2014/main" val="1918317375"/>
                    </a:ext>
                  </a:extLst>
                </a:gridCol>
                <a:gridCol w="4246880">
                  <a:extLst>
                    <a:ext uri="{9D8B030D-6E8A-4147-A177-3AD203B41FA5}">
                      <a16:colId xmlns:a16="http://schemas.microsoft.com/office/drawing/2014/main" val="4201269475"/>
                    </a:ext>
                  </a:extLst>
                </a:gridCol>
                <a:gridCol w="3210560">
                  <a:extLst>
                    <a:ext uri="{9D8B030D-6E8A-4147-A177-3AD203B41FA5}">
                      <a16:colId xmlns:a16="http://schemas.microsoft.com/office/drawing/2014/main" val="864917008"/>
                    </a:ext>
                  </a:extLst>
                </a:gridCol>
              </a:tblGrid>
              <a:tr h="323325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項目</a:t>
                      </a:r>
                      <a:endParaRPr lang="zh-TW" sz="18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效益</a:t>
                      </a:r>
                      <a:endParaRPr lang="zh-TW" sz="18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備註</a:t>
                      </a:r>
                      <a:r>
                        <a:rPr lang="en-US" altLang="zh-TW" sz="1800" b="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其他說明或佐證文件</a:t>
                      </a:r>
                      <a:r>
                        <a:rPr lang="en-US" altLang="zh-TW" sz="1800" b="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sz="1800" b="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048134"/>
                  </a:ext>
                </a:extLst>
              </a:tr>
              <a:tr h="348206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減少用電量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________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度電；節電率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_______%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541495"/>
                  </a:ext>
                </a:extLst>
              </a:tr>
              <a:tr h="348206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減少碳排放量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________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公噸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CO2e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；減碳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678872"/>
                  </a:ext>
                </a:extLst>
              </a:tr>
              <a:tr h="348206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可自行增列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474955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459287"/>
              </p:ext>
            </p:extLst>
          </p:nvPr>
        </p:nvGraphicFramePr>
        <p:xfrm>
          <a:off x="1163954" y="4241144"/>
          <a:ext cx="9686927" cy="2011365"/>
        </p:xfrm>
        <a:graphic>
          <a:graphicData uri="http://schemas.openxmlformats.org/drawingml/2006/table">
            <a:tbl>
              <a:tblPr firstRow="1" firstCol="1" bandRow="1"/>
              <a:tblGrid>
                <a:gridCol w="2209166">
                  <a:extLst>
                    <a:ext uri="{9D8B030D-6E8A-4147-A177-3AD203B41FA5}">
                      <a16:colId xmlns:a16="http://schemas.microsoft.com/office/drawing/2014/main" val="650366664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454860963"/>
                    </a:ext>
                  </a:extLst>
                </a:gridCol>
                <a:gridCol w="3210561">
                  <a:extLst>
                    <a:ext uri="{9D8B030D-6E8A-4147-A177-3AD203B41FA5}">
                      <a16:colId xmlns:a16="http://schemas.microsoft.com/office/drawing/2014/main" val="2330785632"/>
                    </a:ext>
                  </a:extLst>
                </a:gridCol>
              </a:tblGrid>
              <a:tr h="315025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項目</a:t>
                      </a:r>
                      <a:endParaRPr lang="zh-TW" sz="16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效益</a:t>
                      </a:r>
                      <a:endParaRPr lang="zh-TW" sz="16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備註</a:t>
                      </a:r>
                      <a:r>
                        <a:rPr lang="en-US" altLang="zh-TW" sz="1800" b="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其他說明或佐證文件</a:t>
                      </a:r>
                      <a:r>
                        <a:rPr lang="en-US" altLang="zh-TW" sz="1800" b="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zh-TW" sz="1800" b="0" kern="1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689181"/>
                  </a:ext>
                </a:extLst>
              </a:tr>
              <a:tr h="339268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整體設備效率</a:t>
                      </a:r>
                      <a:r>
                        <a:rPr lang="en-US" sz="1800" kern="1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(OEE)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________ %</a:t>
                      </a:r>
                      <a:r>
                        <a:rPr lang="zh-TW" sz="1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；相較提升</a:t>
                      </a: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_____%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538239"/>
                  </a:ext>
                </a:extLst>
              </a:tr>
              <a:tr h="339268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提升生產良率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________ %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；相較提升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_____%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603552"/>
                  </a:ext>
                </a:extLst>
              </a:tr>
              <a:tr h="339268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減少產線人力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由</a:t>
                      </a: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</a:t>
                      </a:r>
                      <a:r>
                        <a:rPr lang="zh-TW" sz="1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人減為</a:t>
                      </a: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</a:t>
                      </a:r>
                      <a:r>
                        <a:rPr lang="zh-TW" sz="1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人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95981"/>
                  </a:ext>
                </a:extLst>
              </a:tr>
              <a:tr h="339268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產品達交率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________ %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；相較提升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_____%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907596"/>
                  </a:ext>
                </a:extLst>
              </a:tr>
              <a:tr h="339268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可自行增列</a:t>
                      </a:r>
                      <a:r>
                        <a:rPr lang="en-US" sz="18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763193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609603" y="6246474"/>
            <a:ext cx="66625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tabLst>
                <a:tab pos="666750" algn="l"/>
              </a:tabLst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說明：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66750" algn="l"/>
              </a:tabLs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本項為計畫成果驗收指標，須於結案時達成，請合理評估。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924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1656083" y="754221"/>
            <a:ext cx="8879840" cy="417005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經費需求表</a:t>
            </a: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algn="r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總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經費預算表     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　　　   </a:t>
            </a:r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請以整數千元為單位填寫</a:t>
            </a: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736482"/>
              </p:ext>
            </p:extLst>
          </p:nvPr>
        </p:nvGraphicFramePr>
        <p:xfrm>
          <a:off x="1521996" y="1492507"/>
          <a:ext cx="9330487" cy="522897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1063">
                  <a:extLst>
                    <a:ext uri="{9D8B030D-6E8A-4147-A177-3AD203B41FA5}">
                      <a16:colId xmlns:a16="http://schemas.microsoft.com/office/drawing/2014/main" val="4229363976"/>
                    </a:ext>
                  </a:extLst>
                </a:gridCol>
                <a:gridCol w="2472250">
                  <a:extLst>
                    <a:ext uri="{9D8B030D-6E8A-4147-A177-3AD203B41FA5}">
                      <a16:colId xmlns:a16="http://schemas.microsoft.com/office/drawing/2014/main" val="120063489"/>
                    </a:ext>
                  </a:extLst>
                </a:gridCol>
                <a:gridCol w="1453965">
                  <a:extLst>
                    <a:ext uri="{9D8B030D-6E8A-4147-A177-3AD203B41FA5}">
                      <a16:colId xmlns:a16="http://schemas.microsoft.com/office/drawing/2014/main" val="2780842976"/>
                    </a:ext>
                  </a:extLst>
                </a:gridCol>
                <a:gridCol w="1493797">
                  <a:extLst>
                    <a:ext uri="{9D8B030D-6E8A-4147-A177-3AD203B41FA5}">
                      <a16:colId xmlns:a16="http://schemas.microsoft.com/office/drawing/2014/main" val="266429584"/>
                    </a:ext>
                  </a:extLst>
                </a:gridCol>
                <a:gridCol w="1274706">
                  <a:extLst>
                    <a:ext uri="{9D8B030D-6E8A-4147-A177-3AD203B41FA5}">
                      <a16:colId xmlns:a16="http://schemas.microsoft.com/office/drawing/2014/main" val="461087062"/>
                    </a:ext>
                  </a:extLst>
                </a:gridCol>
                <a:gridCol w="1274706">
                  <a:extLst>
                    <a:ext uri="{9D8B030D-6E8A-4147-A177-3AD203B41FA5}">
                      <a16:colId xmlns:a16="http://schemas.microsoft.com/office/drawing/2014/main" val="2778179235"/>
                    </a:ext>
                  </a:extLst>
                </a:gridCol>
              </a:tblGrid>
              <a:tr h="568660"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會計科目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政府</a:t>
                      </a:r>
                    </a:p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補助款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公司</a:t>
                      </a:r>
                    </a:p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自籌款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各科目占</a:t>
                      </a:r>
                      <a:endParaRPr lang="en-US" altLang="zh-TW" sz="1600" b="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914400" rtl="0" eaLnBrk="0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總經費比例</a:t>
                      </a: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(%)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132822"/>
                  </a:ext>
                </a:extLst>
              </a:tr>
              <a:tr h="460864">
                <a:tc gridSpan="2">
                  <a:txBody>
                    <a:bodyPr/>
                    <a:lstStyle/>
                    <a:p>
                      <a:pPr marL="71755" marR="71755" lvl="0" indent="0" algn="l" defTabSz="914400" rtl="0" eaLnBrk="0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消耗性器材及原材料費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676068"/>
                  </a:ext>
                </a:extLst>
              </a:tr>
              <a:tr h="460864">
                <a:tc gridSpan="2">
                  <a:txBody>
                    <a:bodyPr/>
                    <a:lstStyle/>
                    <a:p>
                      <a:pPr marL="71755" marR="71755" algn="l" eaLnBrk="0">
                        <a:spcAft>
                          <a:spcPts val="0"/>
                        </a:spcAft>
                      </a:pP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全新設備之購置費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121364"/>
                  </a:ext>
                </a:extLst>
              </a:tr>
              <a:tr h="460864">
                <a:tc gridSpan="2">
                  <a:txBody>
                    <a:bodyPr/>
                    <a:lstStyle/>
                    <a:p>
                      <a:pPr marL="71755" marR="71755" algn="l" eaLnBrk="0">
                        <a:spcAft>
                          <a:spcPts val="0"/>
                        </a:spcAft>
                      </a:pP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既有設備之改善費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115133"/>
                  </a:ext>
                </a:extLst>
              </a:tr>
              <a:tr h="460864">
                <a:tc gridSpan="2">
                  <a:txBody>
                    <a:bodyPr/>
                    <a:lstStyle/>
                    <a:p>
                      <a:pPr marL="71755" marR="71755" algn="l" eaLnBrk="0">
                        <a:spcAft>
                          <a:spcPts val="0"/>
                        </a:spcAft>
                      </a:pP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4.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委託</a:t>
                      </a: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研究或驗證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6419242"/>
                  </a:ext>
                </a:extLst>
              </a:tr>
              <a:tr h="460864">
                <a:tc rowSpan="3">
                  <a:txBody>
                    <a:bodyPr/>
                    <a:lstStyle/>
                    <a:p>
                      <a:pPr marL="71755" marR="71755" algn="l" eaLnBrk="0">
                        <a:spcAft>
                          <a:spcPts val="0"/>
                        </a:spcAft>
                      </a:pP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人事費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(1)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研發人員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459399"/>
                  </a:ext>
                </a:extLst>
              </a:tr>
              <a:tr h="4962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(2)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顧問費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781618"/>
                  </a:ext>
                </a:extLst>
              </a:tr>
              <a:tr h="4972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600" b="0" kern="0" spc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小計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93613"/>
                  </a:ext>
                </a:extLst>
              </a:tr>
              <a:tr h="454167">
                <a:tc gridSpan="2">
                  <a:txBody>
                    <a:bodyPr/>
                    <a:lstStyle/>
                    <a:p>
                      <a:pPr algn="l" eaLnBrk="0">
                        <a:spcAft>
                          <a:spcPts val="0"/>
                        </a:spcAft>
                      </a:pP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6.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無形資產引進費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977485"/>
                  </a:ext>
                </a:extLst>
              </a:tr>
              <a:tr h="454167"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　　計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46807"/>
                  </a:ext>
                </a:extLst>
              </a:tr>
              <a:tr h="454167"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百　分　比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 eaLnBrk="0"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％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8895" marR="86995" indent="13970" algn="r" eaLnBrk="0"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％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8810" marR="99060" indent="-601980" algn="r" eaLnBrk="0"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％</a:t>
                      </a: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8810" marR="99060" indent="-601980" algn="r" eaLnBrk="0">
                        <a:spcAft>
                          <a:spcPts val="0"/>
                        </a:spcAft>
                      </a:pP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97" marR="92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216604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6779609" y="2897431"/>
            <a:ext cx="5038496" cy="275152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各項會計科目編列，請參考「</a:t>
            </a:r>
            <a:r>
              <a:rPr lang="zh-TW" altLang="en-US" sz="1800" b="1" i="0" u="none" strike="noStrike" kern="1200" cap="none" spc="0" baseline="0" dirty="0" smtClean="0">
                <a:uFillTx/>
                <a:latin typeface="Times New Roman"/>
                <a:ea typeface="標楷體"/>
              </a:rPr>
              <a:t>附件</a:t>
            </a:r>
            <a:r>
              <a:rPr lang="en-US" altLang="zh-TW" sz="1800" b="1" i="0" u="none" strike="noStrike" kern="1200" cap="none" spc="0" baseline="0" dirty="0" smtClean="0">
                <a:uFillTx/>
                <a:latin typeface="Times New Roman"/>
                <a:ea typeface="標楷體"/>
              </a:rPr>
              <a:t>C.</a:t>
            </a:r>
            <a:r>
              <a:rPr lang="zh-TW" altLang="en-US" sz="1800" b="1" i="0" u="none" strike="noStrike" kern="1200" cap="none" spc="0" baseline="0" dirty="0">
                <a:uFillTx/>
                <a:latin typeface="Times New Roman"/>
                <a:ea typeface="標楷體"/>
              </a:rPr>
              <a:t>會計科目及編列原則</a:t>
            </a:r>
            <a:r>
              <a:rPr lang="zh-TW" altLang="en-US" sz="1800" b="1" i="0" u="none" strike="noStrike" kern="1200" cap="none" spc="0" baseline="0" dirty="0" smtClean="0">
                <a:uFillTx/>
                <a:latin typeface="Times New Roman"/>
                <a:ea typeface="標楷體"/>
              </a:rPr>
              <a:t>」，</a:t>
            </a:r>
            <a:r>
              <a:rPr lang="zh-TW" altLang="en-US" b="1" dirty="0" smtClean="0">
                <a:latin typeface="Times New Roman"/>
              </a:rPr>
              <a:t>皆</a:t>
            </a:r>
            <a:r>
              <a:rPr lang="zh-TW" altLang="en-US" b="1" dirty="0">
                <a:latin typeface="Times New Roman"/>
              </a:rPr>
              <a:t>不含營業稅</a:t>
            </a:r>
            <a:r>
              <a:rPr lang="zh-TW" altLang="en-US" sz="1800" b="1" i="0" u="none" strike="noStrike" kern="1200" cap="none" spc="0" baseline="0" dirty="0" smtClean="0">
                <a:uFillTx/>
                <a:latin typeface="Times New Roman"/>
                <a:ea typeface="標楷體"/>
              </a:rPr>
              <a:t>。</a:t>
            </a:r>
            <a:endParaRPr lang="en-US" altLang="zh-TW" sz="1800" b="1" i="0" u="none" strike="noStrike" kern="1200" cap="none" spc="0" baseline="0" dirty="0">
              <a:uFillTx/>
              <a:latin typeface="Times New Roman"/>
              <a:ea typeface="標楷體"/>
            </a:endParaRP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latin typeface="Times New Roman"/>
              </a:rPr>
              <a:t>人事及無形資產引進費</a:t>
            </a:r>
            <a:r>
              <a:rPr lang="zh-TW" altLang="en-US" b="1" dirty="0">
                <a:latin typeface="Times New Roman"/>
                <a:ea typeface="標楷體"/>
              </a:rPr>
              <a:t>僅可編列業者自籌款</a:t>
            </a:r>
            <a:r>
              <a:rPr lang="zh-TW" altLang="en-US" b="1" dirty="0" smtClean="0">
                <a:latin typeface="Times New Roman"/>
                <a:ea typeface="標楷體"/>
              </a:rPr>
              <a:t>。</a:t>
            </a:r>
            <a:endParaRPr lang="en-US" altLang="zh-TW" b="1" dirty="0" smtClean="0">
              <a:latin typeface="Times New Roman"/>
              <a:ea typeface="標楷體"/>
            </a:endParaRP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Times New Roman"/>
              </a:rPr>
              <a:t>全新</a:t>
            </a:r>
            <a:r>
              <a:rPr lang="zh-TW" altLang="en-US" b="1" dirty="0">
                <a:latin typeface="Times New Roman"/>
              </a:rPr>
              <a:t>設備之購置費以總經費</a:t>
            </a:r>
            <a:r>
              <a:rPr lang="en-US" altLang="zh-TW" b="1" dirty="0">
                <a:latin typeface="Times New Roman"/>
              </a:rPr>
              <a:t>30%</a:t>
            </a:r>
            <a:r>
              <a:rPr lang="zh-TW" altLang="en-US" b="1" dirty="0">
                <a:latin typeface="Times New Roman"/>
              </a:rPr>
              <a:t>為上限</a:t>
            </a: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latin typeface="Times New Roman"/>
              </a:rPr>
              <a:t>委託</a:t>
            </a:r>
            <a:r>
              <a:rPr lang="zh-TW" altLang="en-US" b="1" dirty="0">
                <a:latin typeface="Times New Roman"/>
              </a:rPr>
              <a:t>研究或驗證費以總經費</a:t>
            </a:r>
            <a:r>
              <a:rPr lang="en-US" altLang="zh-TW" b="1" dirty="0">
                <a:latin typeface="Times New Roman"/>
              </a:rPr>
              <a:t>40%</a:t>
            </a:r>
            <a:r>
              <a:rPr lang="zh-TW" altLang="en-US" b="1" dirty="0">
                <a:latin typeface="Times New Roman"/>
              </a:rPr>
              <a:t>為上限</a:t>
            </a: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solidFill>
                  <a:srgbClr val="000000"/>
                </a:solidFill>
                <a:latin typeface="Times New Roman"/>
                <a:ea typeface="標楷體"/>
              </a:rPr>
              <a:t>百分比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請以小數點下四捨五入計算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/>
                <a:ea typeface="標楷體"/>
              </a:rPr>
              <a:t>。</a:t>
            </a:r>
            <a:endParaRPr lang="en-US" altLang="zh-TW" b="1" dirty="0" smtClean="0">
              <a:solidFill>
                <a:srgbClr val="000000"/>
              </a:solidFill>
              <a:latin typeface="Times New Roman"/>
              <a:ea typeface="標楷體"/>
            </a:endParaRP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solidFill>
                  <a:srgbClr val="000000"/>
                </a:solidFill>
                <a:latin typeface="Times New Roman"/>
                <a:ea typeface="標楷體"/>
              </a:rPr>
              <a:t>所有金額單位皆為千元。</a:t>
            </a:r>
            <a:endParaRPr lang="zh-TW" altLang="en-US" b="1" dirty="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609603" y="274640"/>
            <a:ext cx="10972800" cy="601501"/>
          </a:xfrm>
        </p:spPr>
        <p:txBody>
          <a:bodyPr/>
          <a:lstStyle/>
          <a:p>
            <a:r>
              <a:rPr lang="zh-TW" altLang="en-US" b="1" dirty="0" smtClean="0">
                <a:latin typeface="Times New Roman"/>
              </a:rPr>
              <a:t>肆、</a:t>
            </a:r>
            <a:r>
              <a:rPr lang="zh-TW" altLang="en-US" b="1" dirty="0">
                <a:latin typeface="Times New Roman"/>
              </a:rPr>
              <a:t>經費需求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6168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1302328" y="1538695"/>
            <a:ext cx="9201490" cy="41671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消耗性器材及原材料費                                           </a:t>
            </a:r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金額單位：千元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全新設備之購置費                                               </a:t>
            </a:r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金額單位：千元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473850"/>
              </p:ext>
            </p:extLst>
          </p:nvPr>
        </p:nvGraphicFramePr>
        <p:xfrm>
          <a:off x="1302329" y="1988269"/>
          <a:ext cx="9201489" cy="168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8937">
                  <a:extLst>
                    <a:ext uri="{9D8B030D-6E8A-4147-A177-3AD203B41FA5}">
                      <a16:colId xmlns:a16="http://schemas.microsoft.com/office/drawing/2014/main" val="1322149595"/>
                    </a:ext>
                  </a:extLst>
                </a:gridCol>
                <a:gridCol w="1572106">
                  <a:extLst>
                    <a:ext uri="{9D8B030D-6E8A-4147-A177-3AD203B41FA5}">
                      <a16:colId xmlns:a16="http://schemas.microsoft.com/office/drawing/2014/main" val="3983566220"/>
                    </a:ext>
                  </a:extLst>
                </a:gridCol>
                <a:gridCol w="2305755">
                  <a:extLst>
                    <a:ext uri="{9D8B030D-6E8A-4147-A177-3AD203B41FA5}">
                      <a16:colId xmlns:a16="http://schemas.microsoft.com/office/drawing/2014/main" val="750112156"/>
                    </a:ext>
                  </a:extLst>
                </a:gridCol>
                <a:gridCol w="1310087">
                  <a:extLst>
                    <a:ext uri="{9D8B030D-6E8A-4147-A177-3AD203B41FA5}">
                      <a16:colId xmlns:a16="http://schemas.microsoft.com/office/drawing/2014/main" val="1573078817"/>
                    </a:ext>
                  </a:extLst>
                </a:gridCol>
                <a:gridCol w="1844604">
                  <a:extLst>
                    <a:ext uri="{9D8B030D-6E8A-4147-A177-3AD203B41FA5}">
                      <a16:colId xmlns:a16="http://schemas.microsoft.com/office/drawing/2014/main" val="3766122034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</a:t>
                      </a:r>
                      <a:r>
                        <a:rPr lang="en-US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目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預估需求數量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預估單價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全程費用概算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746115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695557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可自行增列</a:t>
                      </a:r>
                      <a:r>
                        <a:rPr lang="en-US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719449"/>
                  </a:ext>
                </a:extLst>
              </a:tr>
              <a:tr h="420000">
                <a:tc gridSpan="4"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12381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42728"/>
              </p:ext>
            </p:extLst>
          </p:nvPr>
        </p:nvGraphicFramePr>
        <p:xfrm>
          <a:off x="1302327" y="4159102"/>
          <a:ext cx="9201491" cy="1941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0547">
                  <a:extLst>
                    <a:ext uri="{9D8B030D-6E8A-4147-A177-3AD203B41FA5}">
                      <a16:colId xmlns:a16="http://schemas.microsoft.com/office/drawing/2014/main" val="3212142014"/>
                    </a:ext>
                  </a:extLst>
                </a:gridCol>
                <a:gridCol w="3135129">
                  <a:extLst>
                    <a:ext uri="{9D8B030D-6E8A-4147-A177-3AD203B41FA5}">
                      <a16:colId xmlns:a16="http://schemas.microsoft.com/office/drawing/2014/main" val="40975096"/>
                    </a:ext>
                  </a:extLst>
                </a:gridCol>
                <a:gridCol w="1851536">
                  <a:extLst>
                    <a:ext uri="{9D8B030D-6E8A-4147-A177-3AD203B41FA5}">
                      <a16:colId xmlns:a16="http://schemas.microsoft.com/office/drawing/2014/main" val="1000743690"/>
                    </a:ext>
                  </a:extLst>
                </a:gridCol>
                <a:gridCol w="1684279">
                  <a:extLst>
                    <a:ext uri="{9D8B030D-6E8A-4147-A177-3AD203B41FA5}">
                      <a16:colId xmlns:a16="http://schemas.microsoft.com/office/drawing/2014/main" val="380385994"/>
                    </a:ext>
                  </a:extLst>
                </a:gridCol>
              </a:tblGrid>
              <a:tr h="51588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設備名稱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含品牌、型號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用途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規格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含智慧或低碳化效能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預估費用</a:t>
                      </a:r>
                      <a:endParaRPr lang="en-US" altLang="zh-TW" sz="1800" b="1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不含稅</a:t>
                      </a: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採購對象</a:t>
                      </a: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產地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20280"/>
                  </a:ext>
                </a:extLst>
              </a:tr>
              <a:tr h="475260"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177805"/>
                  </a:ext>
                </a:extLst>
              </a:tr>
              <a:tr h="475260">
                <a:tc>
                  <a:txBody>
                    <a:bodyPr/>
                    <a:lstStyle/>
                    <a:p>
                      <a:pPr marL="0" marR="0" lvl="0" indent="0" algn="just" defTabSz="914400" rtl="0" eaLnBrk="0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可自行增列</a:t>
                      </a:r>
                      <a:r>
                        <a:rPr lang="en-US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41984"/>
                  </a:ext>
                </a:extLst>
              </a:tr>
              <a:tr h="47526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869827"/>
                  </a:ext>
                </a:extLst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Times New Roman"/>
              </a:rPr>
              <a:t>肆</a:t>
            </a:r>
            <a:r>
              <a:rPr lang="zh-TW" altLang="en-US" b="1" dirty="0" smtClean="0">
                <a:latin typeface="Times New Roman"/>
              </a:rPr>
              <a:t>、</a:t>
            </a:r>
            <a:r>
              <a:rPr lang="zh-TW" altLang="en-US" b="1" dirty="0">
                <a:latin typeface="Times New Roman"/>
              </a:rPr>
              <a:t>經費需求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12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903072" y="2057643"/>
            <a:ext cx="5387187" cy="2086725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消耗性器材及原材料費 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---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本項經費支出之憑證、發票等，其品名之填寫應完整，核銷時須與簡報上所填一致，勿填寫公司代號或簡稱。</a:t>
            </a:r>
            <a:endParaRPr lang="en-US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</a:rPr>
              <a:t>全新設備購置費 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</a:rPr>
              <a:t>---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</a:rPr>
              <a:t> 以占計畫總經費之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</a:rPr>
              <a:t>30%</a:t>
            </a:r>
            <a:r>
              <a:rPr lang="zh-TW" altLang="en-US" b="1" dirty="0" smtClean="0">
                <a:latin typeface="Times New Roman"/>
              </a:rPr>
              <a:t>為上限。</a:t>
            </a:r>
            <a:endParaRPr lang="en-US" altLang="zh-TW" b="1" dirty="0"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各項欄位如有需添加項目，請自行新增欄位。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2284984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1402231" y="1560444"/>
            <a:ext cx="8918371" cy="41234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既有設備之改善費                                        </a:t>
            </a:r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金額單位：千元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委託研究及驗證費                                         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Times New Roman"/>
              </a:rPr>
              <a:t>肆</a:t>
            </a:r>
            <a:r>
              <a:rPr lang="zh-TW" altLang="en-US" b="1" dirty="0" smtClean="0">
                <a:latin typeface="Times New Roman"/>
              </a:rPr>
              <a:t>、</a:t>
            </a:r>
            <a:r>
              <a:rPr lang="zh-TW" altLang="en-US" b="1" dirty="0">
                <a:latin typeface="Times New Roman"/>
              </a:rPr>
              <a:t>經費需求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13</a:t>
            </a:fld>
            <a:endParaRPr lang="zh-TW" alt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142758"/>
              </p:ext>
            </p:extLst>
          </p:nvPr>
        </p:nvGraphicFramePr>
        <p:xfrm>
          <a:off x="1519522" y="1908428"/>
          <a:ext cx="8683787" cy="2141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4738">
                  <a:extLst>
                    <a:ext uri="{9D8B030D-6E8A-4147-A177-3AD203B41FA5}">
                      <a16:colId xmlns:a16="http://schemas.microsoft.com/office/drawing/2014/main" val="928057447"/>
                    </a:ext>
                  </a:extLst>
                </a:gridCol>
                <a:gridCol w="2661511">
                  <a:extLst>
                    <a:ext uri="{9D8B030D-6E8A-4147-A177-3AD203B41FA5}">
                      <a16:colId xmlns:a16="http://schemas.microsoft.com/office/drawing/2014/main" val="4146118525"/>
                    </a:ext>
                  </a:extLst>
                </a:gridCol>
                <a:gridCol w="1558043">
                  <a:extLst>
                    <a:ext uri="{9D8B030D-6E8A-4147-A177-3AD203B41FA5}">
                      <a16:colId xmlns:a16="http://schemas.microsoft.com/office/drawing/2014/main" val="1917872085"/>
                    </a:ext>
                  </a:extLst>
                </a:gridCol>
                <a:gridCol w="1839495">
                  <a:extLst>
                    <a:ext uri="{9D8B030D-6E8A-4147-A177-3AD203B41FA5}">
                      <a16:colId xmlns:a16="http://schemas.microsoft.com/office/drawing/2014/main" val="3734020872"/>
                    </a:ext>
                  </a:extLst>
                </a:gridCol>
              </a:tblGrid>
              <a:tr h="737441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設備名稱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含品牌、型號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用途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規格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含智慧或低碳化效能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委託對象</a:t>
                      </a:r>
                      <a:endParaRPr lang="zh-TW" altLang="zh-TW" sz="18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預估</a:t>
                      </a: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金額</a:t>
                      </a:r>
                      <a:endParaRPr lang="en-US" altLang="zh-TW" sz="1800" b="1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不含稅</a:t>
                      </a: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43184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140335" indent="-140335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65507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140335" marR="0" lvl="0" indent="-140335" algn="l" defTabSz="914400" rtl="0" eaLnBrk="0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可自行增列</a:t>
                      </a:r>
                      <a:r>
                        <a:rPr lang="en-US" altLang="zh-TW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687501"/>
                  </a:ext>
                </a:extLst>
              </a:tr>
              <a:tr h="468000">
                <a:tc gridSpan="2">
                  <a:txBody>
                    <a:bodyPr/>
                    <a:lstStyle/>
                    <a:p>
                      <a:pPr marL="571500" indent="-301625"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417222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739853"/>
              </p:ext>
            </p:extLst>
          </p:nvPr>
        </p:nvGraphicFramePr>
        <p:xfrm>
          <a:off x="1519522" y="4747910"/>
          <a:ext cx="8683787" cy="201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8171">
                  <a:extLst>
                    <a:ext uri="{9D8B030D-6E8A-4147-A177-3AD203B41FA5}">
                      <a16:colId xmlns:a16="http://schemas.microsoft.com/office/drawing/2014/main" val="3212142014"/>
                    </a:ext>
                  </a:extLst>
                </a:gridCol>
                <a:gridCol w="2838547">
                  <a:extLst>
                    <a:ext uri="{9D8B030D-6E8A-4147-A177-3AD203B41FA5}">
                      <a16:colId xmlns:a16="http://schemas.microsoft.com/office/drawing/2014/main" val="40975096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1000743690"/>
                    </a:ext>
                  </a:extLst>
                </a:gridCol>
                <a:gridCol w="1841629">
                  <a:extLst>
                    <a:ext uri="{9D8B030D-6E8A-4147-A177-3AD203B41FA5}">
                      <a16:colId xmlns:a16="http://schemas.microsoft.com/office/drawing/2014/main" val="283889831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</a:t>
                      </a:r>
                      <a:r>
                        <a:rPr lang="zh-TW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800" b="1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合作單位</a:t>
                      </a:r>
                      <a:endParaRPr lang="en-US" altLang="zh-TW" sz="1800" b="1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請填寫全名</a:t>
                      </a:r>
                      <a:r>
                        <a:rPr lang="en-US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合作金額</a:t>
                      </a:r>
                      <a:endParaRPr lang="en-US" altLang="zh-TW" sz="1800" b="1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altLang="zh-TW" sz="1800" b="1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zh-TW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不含稅</a:t>
                      </a:r>
                      <a:r>
                        <a:rPr lang="en-US" altLang="zh-TW" sz="18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2028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1778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just" defTabSz="914400" rtl="0" eaLnBrk="0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可自行增列</a:t>
                      </a:r>
                      <a:r>
                        <a:rPr lang="en-US" altLang="zh-TW" sz="1800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800" kern="10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47119"/>
                  </a:ext>
                </a:extLst>
              </a:tr>
              <a:tr h="46800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869827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6195216" y="2784026"/>
            <a:ext cx="5387187" cy="275152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  <a:endParaRPr lang="en-US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委託研究及驗證費 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---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endParaRPr lang="en-US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  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1. 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以占計畫總經費之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40</a:t>
            </a:r>
            <a:r>
              <a:rPr lang="en-US" altLang="zh-TW" b="1" dirty="0">
                <a:latin typeface="Times New Roman"/>
                <a:ea typeface="標楷體"/>
              </a:rPr>
              <a:t>%</a:t>
            </a:r>
            <a:r>
              <a:rPr lang="zh-TW" altLang="en-US" b="1" dirty="0" smtClean="0">
                <a:latin typeface="Times New Roman"/>
                <a:ea typeface="標楷體"/>
              </a:rPr>
              <a:t>為</a:t>
            </a:r>
            <a:r>
              <a:rPr lang="zh-TW" altLang="en-US" b="1" dirty="0">
                <a:latin typeface="Times New Roman"/>
              </a:rPr>
              <a:t>上限</a:t>
            </a:r>
            <a:r>
              <a:rPr lang="zh-TW" altLang="en-US" b="1" dirty="0" smtClean="0">
                <a:latin typeface="Times New Roman"/>
                <a:ea typeface="標楷體"/>
              </a:rPr>
              <a:t>。</a:t>
            </a:r>
            <a:endParaRPr lang="en-US" altLang="zh-TW" b="1" dirty="0"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b="1" dirty="0">
                <a:latin typeface="Times New Roman"/>
                <a:ea typeface="標楷體"/>
              </a:rPr>
              <a:t>  2. </a:t>
            </a:r>
            <a:r>
              <a:rPr lang="zh-TW" altLang="en-US" b="1" dirty="0">
                <a:latin typeface="Times New Roman"/>
                <a:ea typeface="標楷體"/>
              </a:rPr>
              <a:t>各項委託項目均應將明確對象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註明，並附合約、</a:t>
            </a:r>
            <a:endParaRPr lang="en-US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      契約書、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(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如為外文請附中譯本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等相關必要資料</a:t>
            </a:r>
            <a:endParaRPr lang="en-US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      影本，如尚未完成簽約，須附雙方簽署之合作意</a:t>
            </a:r>
            <a:endParaRPr lang="en-US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      願書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(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備忘錄</a:t>
            </a:r>
            <a:r>
              <a:rPr lang="en-US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。</a:t>
            </a:r>
            <a:endParaRPr lang="en-US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各項欄位如有需添加項目，請自行新增欄位。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1522333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Times New Roman"/>
              </a:rPr>
              <a:t>肆</a:t>
            </a:r>
            <a:r>
              <a:rPr lang="zh-TW" altLang="en-US" b="1" dirty="0" smtClean="0">
                <a:latin typeface="Times New Roman"/>
              </a:rPr>
              <a:t>、</a:t>
            </a:r>
            <a:r>
              <a:rPr lang="zh-TW" altLang="en-US" b="1" dirty="0">
                <a:latin typeface="Times New Roman"/>
              </a:rPr>
              <a:t>經費需求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499615" y="1169372"/>
            <a:ext cx="8543771" cy="4766591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人事費                                                  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無形資產引進費　　　　　　　　　　　　　　　　　　　　　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14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615996"/>
              </p:ext>
            </p:extLst>
          </p:nvPr>
        </p:nvGraphicFramePr>
        <p:xfrm>
          <a:off x="1592927" y="1550112"/>
          <a:ext cx="8450459" cy="3141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781">
                  <a:extLst>
                    <a:ext uri="{9D8B030D-6E8A-4147-A177-3AD203B41FA5}">
                      <a16:colId xmlns:a16="http://schemas.microsoft.com/office/drawing/2014/main" val="1153586747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3261916454"/>
                    </a:ext>
                  </a:extLst>
                </a:gridCol>
                <a:gridCol w="2146433">
                  <a:extLst>
                    <a:ext uri="{9D8B030D-6E8A-4147-A177-3AD203B41FA5}">
                      <a16:colId xmlns:a16="http://schemas.microsoft.com/office/drawing/2014/main" val="932083869"/>
                    </a:ext>
                  </a:extLst>
                </a:gridCol>
                <a:gridCol w="1173918">
                  <a:extLst>
                    <a:ext uri="{9D8B030D-6E8A-4147-A177-3AD203B41FA5}">
                      <a16:colId xmlns:a16="http://schemas.microsoft.com/office/drawing/2014/main" val="3902517356"/>
                    </a:ext>
                  </a:extLst>
                </a:gridCol>
                <a:gridCol w="1732912">
                  <a:extLst>
                    <a:ext uri="{9D8B030D-6E8A-4147-A177-3AD203B41FA5}">
                      <a16:colId xmlns:a16="http://schemas.microsoft.com/office/drawing/2014/main" val="518377602"/>
                    </a:ext>
                  </a:extLst>
                </a:gridCol>
              </a:tblGrid>
              <a:tr h="357460">
                <a:tc>
                  <a:txBody>
                    <a:bodyPr/>
                    <a:lstStyle/>
                    <a:p>
                      <a:pPr marL="682625" indent="-571500"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姓名</a:t>
                      </a: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82625" indent="-571500"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職稱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平均月薪</a:t>
                      </a: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(A)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人月數</a:t>
                      </a: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(B)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人事費概算</a:t>
                      </a: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(A×B)  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460856"/>
                  </a:ext>
                </a:extLst>
              </a:tr>
              <a:tr h="397715">
                <a:tc gridSpan="5"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6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.</a:t>
                      </a:r>
                      <a:r>
                        <a:rPr lang="zh-TW" altLang="en-US" sz="16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</a:t>
                      </a:r>
                      <a:r>
                        <a:rPr lang="zh-TW" sz="16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人員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393639"/>
                  </a:ext>
                </a:extLst>
              </a:tr>
              <a:tr h="397715"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89015"/>
                  </a:ext>
                </a:extLst>
              </a:tr>
              <a:tr h="397715">
                <a:tc gridSpan="3">
                  <a:txBody>
                    <a:bodyPr/>
                    <a:lstStyle/>
                    <a:p>
                      <a:pPr marL="302260" indent="-302260"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433420"/>
                  </a:ext>
                </a:extLst>
              </a:tr>
              <a:tr h="397715">
                <a:tc gridSpan="5"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顧問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314641"/>
                  </a:ext>
                </a:extLst>
              </a:tr>
              <a:tr h="397715"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0688"/>
                  </a:ext>
                </a:extLst>
              </a:tr>
              <a:tr h="397715">
                <a:tc gridSpan="4"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/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368945"/>
                  </a:ext>
                </a:extLst>
              </a:tr>
              <a:tr h="397715">
                <a:tc gridSpan="4"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/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20" marR="190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761363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038727"/>
              </p:ext>
            </p:extLst>
          </p:nvPr>
        </p:nvGraphicFramePr>
        <p:xfrm>
          <a:off x="1567761" y="5286339"/>
          <a:ext cx="8500789" cy="1435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8893">
                  <a:extLst>
                    <a:ext uri="{9D8B030D-6E8A-4147-A177-3AD203B41FA5}">
                      <a16:colId xmlns:a16="http://schemas.microsoft.com/office/drawing/2014/main" val="928057447"/>
                    </a:ext>
                  </a:extLst>
                </a:gridCol>
                <a:gridCol w="1859734">
                  <a:extLst>
                    <a:ext uri="{9D8B030D-6E8A-4147-A177-3AD203B41FA5}">
                      <a16:colId xmlns:a16="http://schemas.microsoft.com/office/drawing/2014/main" val="4146118525"/>
                    </a:ext>
                  </a:extLst>
                </a:gridCol>
                <a:gridCol w="2035327">
                  <a:extLst>
                    <a:ext uri="{9D8B030D-6E8A-4147-A177-3AD203B41FA5}">
                      <a16:colId xmlns:a16="http://schemas.microsoft.com/office/drawing/2014/main" val="3734020872"/>
                    </a:ext>
                  </a:extLst>
                </a:gridCol>
                <a:gridCol w="1446835">
                  <a:extLst>
                    <a:ext uri="{9D8B030D-6E8A-4147-A177-3AD203B41FA5}">
                      <a16:colId xmlns:a16="http://schemas.microsoft.com/office/drawing/2014/main" val="3198922109"/>
                    </a:ext>
                  </a:extLst>
                </a:gridCol>
              </a:tblGrid>
              <a:tr h="620037">
                <a:tc>
                  <a:txBody>
                    <a:bodyPr/>
                    <a:lstStyle/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無形資產引進</a:t>
                      </a: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引進</a:t>
                      </a: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</a:t>
                      </a:r>
                      <a:endParaRPr lang="en-US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請填寫全名</a:t>
                      </a: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合作金額</a:t>
                      </a:r>
                    </a:p>
                    <a:p>
                      <a:pPr algn="ctr" eaLnBrk="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不含稅</a:t>
                      </a: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431840"/>
                  </a:ext>
                </a:extLst>
              </a:tr>
              <a:tr h="407552">
                <a:tc>
                  <a:txBody>
                    <a:bodyPr/>
                    <a:lstStyle/>
                    <a:p>
                      <a:pPr marL="140335" indent="-140335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655076"/>
                  </a:ext>
                </a:extLst>
              </a:tr>
              <a:tr h="407552">
                <a:tc gridSpan="2">
                  <a:txBody>
                    <a:bodyPr/>
                    <a:lstStyle/>
                    <a:p>
                      <a:pPr marL="571500" indent="-301625"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  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417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294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1806854" y="1089965"/>
            <a:ext cx="8748334" cy="5512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若於申請表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第一部分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中明列「曾經參與政府相關獎勵或補助計畫之實績」或「目前申請中之政府獎勵或補助計畫」，請逐一填寫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各獎勵或計畫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與本次申請主要計畫內容之差異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若有多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項獎勵或計畫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請新增表格填寫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註：	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「計畫內容」請說明計畫目標與規格、實施方法、預期效益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等內容。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2.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若技術項目不同，請概述本次及上次申請之技術內容，若相似，請說明計畫書之主要差異。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05931"/>
              </p:ext>
            </p:extLst>
          </p:nvPr>
        </p:nvGraphicFramePr>
        <p:xfrm>
          <a:off x="1806854" y="2105891"/>
          <a:ext cx="8449200" cy="4131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262">
                  <a:extLst>
                    <a:ext uri="{9D8B030D-6E8A-4147-A177-3AD203B41FA5}">
                      <a16:colId xmlns:a16="http://schemas.microsoft.com/office/drawing/2014/main" val="2790287049"/>
                    </a:ext>
                  </a:extLst>
                </a:gridCol>
                <a:gridCol w="3655124">
                  <a:extLst>
                    <a:ext uri="{9D8B030D-6E8A-4147-A177-3AD203B41FA5}">
                      <a16:colId xmlns:a16="http://schemas.microsoft.com/office/drawing/2014/main" val="1331297333"/>
                    </a:ext>
                  </a:extLst>
                </a:gridCol>
                <a:gridCol w="3656814">
                  <a:extLst>
                    <a:ext uri="{9D8B030D-6E8A-4147-A177-3AD203B41FA5}">
                      <a16:colId xmlns:a16="http://schemas.microsoft.com/office/drawing/2014/main" val="220861743"/>
                    </a:ext>
                  </a:extLst>
                </a:gridCol>
              </a:tblGrid>
              <a:tr h="30947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 b="1" kern="100" spc="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alt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曾參與之相關計畫</a:t>
                      </a:r>
                      <a:r>
                        <a:rPr lang="en-US" alt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其他申請中補助計畫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</a:t>
                      </a: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875195"/>
                  </a:ext>
                </a:extLst>
              </a:tr>
              <a:tr h="273764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計畫名稱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600" kern="100" spc="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 kern="100" spc="6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81189"/>
                  </a:ext>
                </a:extLst>
              </a:tr>
              <a:tr h="354866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計畫內容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022250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682756" y="332808"/>
            <a:ext cx="10972800" cy="757158"/>
          </a:xfrm>
        </p:spPr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附件一、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差異說明資料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無則免填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6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997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1671590" y="1144640"/>
            <a:ext cx="8918371" cy="45072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※</a:t>
            </a:r>
            <a:r>
              <a:rPr lang="zh-TW" altLang="en-US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若獲得補助，請於簽約時填寫</a:t>
            </a:r>
            <a:r>
              <a:rPr lang="en-US" altLang="zh-TW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※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zh-TW" altLang="en-US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algn="r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     月    日</a:t>
            </a: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應行修正事項 </a:t>
            </a:r>
            <a:r>
              <a:rPr lang="en-US" altLang="zh-TW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endParaRPr lang="zh-TW" altLang="en-US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註：表格長度若不敷使用時，請自行調整。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/>
            <a:r>
              <a:rPr lang="zh-TW" altLang="en-US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附件二</a:t>
            </a:r>
            <a:r>
              <a:rPr lang="zh-TW" altLang="en-US" sz="4000" b="1" kern="1200" dirty="0">
                <a:solidFill>
                  <a:srgbClr val="000000"/>
                </a:solidFill>
                <a:latin typeface="Times New Roman"/>
                <a:ea typeface="標楷體"/>
              </a:rPr>
              <a:t>、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書面審查意見及回覆說明</a:t>
            </a:r>
            <a:endParaRPr lang="zh-TW" altLang="en-US" sz="4000" b="1" kern="1200" dirty="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187504"/>
              </p:ext>
            </p:extLst>
          </p:nvPr>
        </p:nvGraphicFramePr>
        <p:xfrm>
          <a:off x="1515292" y="2300957"/>
          <a:ext cx="9222376" cy="2673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255">
                  <a:extLst>
                    <a:ext uri="{9D8B030D-6E8A-4147-A177-3AD203B41FA5}">
                      <a16:colId xmlns:a16="http://schemas.microsoft.com/office/drawing/2014/main" val="2617488874"/>
                    </a:ext>
                  </a:extLst>
                </a:gridCol>
                <a:gridCol w="3995133">
                  <a:extLst>
                    <a:ext uri="{9D8B030D-6E8A-4147-A177-3AD203B41FA5}">
                      <a16:colId xmlns:a16="http://schemas.microsoft.com/office/drawing/2014/main" val="262789158"/>
                    </a:ext>
                  </a:extLst>
                </a:gridCol>
                <a:gridCol w="3995133">
                  <a:extLst>
                    <a:ext uri="{9D8B030D-6E8A-4147-A177-3AD203B41FA5}">
                      <a16:colId xmlns:a16="http://schemas.microsoft.com/office/drawing/2014/main" val="270908209"/>
                    </a:ext>
                  </a:extLst>
                </a:gridCol>
                <a:gridCol w="665855">
                  <a:extLst>
                    <a:ext uri="{9D8B030D-6E8A-4147-A177-3AD203B41FA5}">
                      <a16:colId xmlns:a16="http://schemas.microsoft.com/office/drawing/2014/main" val="51993709"/>
                    </a:ext>
                  </a:extLst>
                </a:gridCol>
              </a:tblGrid>
              <a:tr h="715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編號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計畫審查綜合意見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修正回覆說明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修正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頁碼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857952"/>
                  </a:ext>
                </a:extLst>
              </a:tr>
              <a:tr h="6648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62433"/>
                  </a:ext>
                </a:extLst>
              </a:tr>
              <a:tr h="6480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82309"/>
                  </a:ext>
                </a:extLst>
              </a:tr>
              <a:tr h="645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952827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7988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702258" y="1192378"/>
            <a:ext cx="10797235" cy="54105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46200" indent="-13462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附件三、委外研究、無形資產引進合約書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得依計畫實際情況檢附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1346200" indent="-13462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346200" indent="-13462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附件四、聘任顧問及國內外專家背景說明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合約書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與原任職單位無競業情形之個人切結書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得依計畫實際情況檢附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1346200" indent="-13462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346200" indent="-13462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附件五、與本案相關專利證書或申請中專利文件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得依計畫實際情況檢附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1346200" indent="-13462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346200" indent="-13462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附件六、其他參考資料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如：相關產品型錄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或國產設備生產公司背景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資料等，得依計畫實際情況檢附</a:t>
            </a:r>
            <a:r>
              <a:rPr lang="en-US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144366" y="102849"/>
            <a:ext cx="3907267" cy="1089529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</a:t>
            </a:r>
            <a:r>
              <a:rPr lang="zh-TW" alt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視需要增列其他說明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若「無」則可不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  <a:ea typeface="標楷體"/>
              </a:rPr>
              <a:t>附</a:t>
            </a:r>
            <a:endParaRPr lang="zh-TW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3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b="1" dirty="0">
                <a:latin typeface="Times New Roman"/>
                <a:ea typeface="標楷體"/>
              </a:rPr>
              <a:t>大綱</a:t>
            </a:r>
            <a:endParaRPr lang="en-US" b="1" dirty="0">
              <a:latin typeface="Times New Roman"/>
              <a:ea typeface="標楷體"/>
            </a:endParaRPr>
          </a:p>
        </p:txBody>
      </p:sp>
      <p:sp>
        <p:nvSpPr>
          <p:cNvPr id="4" name="文字版面配置區 2"/>
          <p:cNvSpPr txBox="1"/>
          <p:nvPr/>
        </p:nvSpPr>
        <p:spPr>
          <a:xfrm>
            <a:off x="1930403" y="1315489"/>
            <a:ext cx="8331200" cy="496462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eaLnBrk="0">
              <a:lnSpc>
                <a:spcPts val="1600"/>
              </a:lnSpc>
              <a:spcBef>
                <a:spcPts val="1200"/>
              </a:spcBef>
              <a:spcAft>
                <a:spcPts val="0"/>
              </a:spcAft>
              <a:tabLst>
                <a:tab pos="5562600" algn="r"/>
              </a:tabLst>
            </a:pP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eaLnBrk="0">
              <a:lnSpc>
                <a:spcPts val="1600"/>
              </a:lnSpc>
              <a:spcBef>
                <a:spcPts val="1200"/>
              </a:spcBef>
              <a:spcAft>
                <a:spcPts val="0"/>
              </a:spcAft>
              <a:tabLst>
                <a:tab pos="5562600" algn="r"/>
              </a:tabLst>
            </a:pP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壹、公司概況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                                                                 </a:t>
            </a:r>
            <a:r>
              <a:rPr lang="zh-TW" altLang="zh-TW" sz="2400" dirty="0">
                <a:latin typeface="Times New Roman" panose="02020603050405020304" pitchFamily="18" charset="0"/>
                <a:ea typeface="細明體" panose="02020509000000000000" pitchFamily="49" charset="-120"/>
              </a:rPr>
              <a:t>○○</a:t>
            </a:r>
          </a:p>
          <a:p>
            <a:pPr>
              <a:spcAft>
                <a:spcPts val="0"/>
              </a:spcAft>
            </a:pPr>
            <a:r>
              <a:rPr lang="en-US" altLang="zh-TW" sz="2400" kern="100" dirty="0">
                <a:latin typeface="Times New Roman" panose="02020603050405020304" pitchFamily="18" charset="0"/>
              </a:rPr>
              <a:t> </a:t>
            </a:r>
            <a:endParaRPr lang="zh-TW" altLang="zh-TW" sz="2400" kern="100" dirty="0">
              <a:latin typeface="Times New Roman" panose="02020603050405020304" pitchFamily="18" charset="0"/>
            </a:endParaRPr>
          </a:p>
          <a:p>
            <a:pPr eaLnBrk="0">
              <a:lnSpc>
                <a:spcPts val="1600"/>
              </a:lnSpc>
              <a:spcBef>
                <a:spcPts val="1200"/>
              </a:spcBef>
              <a:spcAft>
                <a:spcPts val="0"/>
              </a:spcAft>
              <a:tabLst>
                <a:tab pos="1160145" algn="l"/>
                <a:tab pos="5655945" algn="l"/>
              </a:tabLst>
            </a:pP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貳、計畫內容與實施方式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                                             </a:t>
            </a:r>
            <a:r>
              <a:rPr lang="zh-TW" altLang="zh-TW" sz="2400" dirty="0">
                <a:latin typeface="Times New Roman" panose="02020603050405020304" pitchFamily="18" charset="0"/>
                <a:ea typeface="細明體" panose="02020509000000000000" pitchFamily="49" charset="-120"/>
              </a:rPr>
              <a:t>○○</a:t>
            </a:r>
          </a:p>
          <a:p>
            <a:pPr>
              <a:spcAft>
                <a:spcPts val="0"/>
              </a:spcAft>
            </a:pPr>
            <a:r>
              <a:rPr lang="en-US" altLang="zh-TW" sz="2400" kern="100" dirty="0">
                <a:latin typeface="Times New Roman" panose="02020603050405020304" pitchFamily="18" charset="0"/>
              </a:rPr>
              <a:t> </a:t>
            </a:r>
            <a:endParaRPr lang="zh-TW" altLang="zh-TW" sz="2400" kern="100" dirty="0">
              <a:latin typeface="Times New Roman" panose="02020603050405020304" pitchFamily="18" charset="0"/>
            </a:endParaRPr>
          </a:p>
          <a:p>
            <a:pPr eaLnBrk="0">
              <a:lnSpc>
                <a:spcPts val="1600"/>
              </a:lnSpc>
              <a:spcBef>
                <a:spcPts val="1200"/>
              </a:spcBef>
              <a:spcAft>
                <a:spcPts val="0"/>
              </a:spcAft>
              <a:tabLst>
                <a:tab pos="5671185" algn="l"/>
              </a:tabLst>
            </a:pP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參、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預期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效益　　　　　　　　　　　　　　　　　  </a:t>
            </a:r>
            <a:r>
              <a:rPr lang="zh-TW" altLang="zh-TW" sz="2400" dirty="0" smtClean="0">
                <a:latin typeface="Times New Roman" panose="02020603050405020304" pitchFamily="18" charset="0"/>
                <a:ea typeface="細明體" panose="02020509000000000000" pitchFamily="49" charset="-120"/>
              </a:rPr>
              <a:t>○○</a:t>
            </a:r>
            <a:endParaRPr lang="zh-TW" altLang="zh-TW" sz="2400" dirty="0"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>
              <a:spcAft>
                <a:spcPts val="0"/>
              </a:spcAft>
            </a:pPr>
            <a:r>
              <a:rPr lang="en-US" altLang="zh-TW" sz="2400" kern="100" dirty="0">
                <a:latin typeface="Times New Roman" panose="02020603050405020304" pitchFamily="18" charset="0"/>
              </a:rPr>
              <a:t> </a:t>
            </a:r>
            <a:endParaRPr lang="zh-TW" altLang="zh-TW" sz="2400" kern="100" dirty="0">
              <a:latin typeface="Times New Roman" panose="02020603050405020304" pitchFamily="18" charset="0"/>
            </a:endParaRPr>
          </a:p>
          <a:p>
            <a:pPr eaLnBrk="0">
              <a:lnSpc>
                <a:spcPts val="1600"/>
              </a:lnSpc>
              <a:spcBef>
                <a:spcPts val="1200"/>
              </a:spcBef>
              <a:spcAft>
                <a:spcPts val="0"/>
              </a:spcAft>
              <a:tabLst>
                <a:tab pos="1160145" algn="l"/>
                <a:tab pos="5655945" algn="l"/>
              </a:tabLst>
            </a:pP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肆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、經費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需求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                    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                                           </a:t>
            </a:r>
            <a:r>
              <a:rPr lang="zh-TW" altLang="zh-TW" sz="2400" dirty="0">
                <a:latin typeface="Times New Roman" panose="02020603050405020304" pitchFamily="18" charset="0"/>
                <a:ea typeface="細明體" panose="02020509000000000000" pitchFamily="49" charset="-120"/>
              </a:rPr>
              <a:t>○○</a:t>
            </a:r>
            <a:endParaRPr lang="en-US" altLang="zh-TW" sz="2400" dirty="0"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 eaLnBrk="0">
              <a:lnSpc>
                <a:spcPts val="1600"/>
              </a:lnSpc>
              <a:spcBef>
                <a:spcPts val="1200"/>
              </a:spcBef>
              <a:spcAft>
                <a:spcPts val="0"/>
              </a:spcAft>
              <a:tabLst>
                <a:tab pos="1160145" algn="l"/>
                <a:tab pos="5655945" algn="l"/>
              </a:tabLst>
            </a:pPr>
            <a:endParaRPr lang="en-US" altLang="zh-TW" sz="2400" dirty="0"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 eaLnBrk="0">
              <a:lnSpc>
                <a:spcPts val="1600"/>
              </a:lnSpc>
              <a:spcBef>
                <a:spcPts val="1200"/>
              </a:spcBef>
              <a:spcAft>
                <a:spcPts val="0"/>
              </a:spcAft>
              <a:tabLst>
                <a:tab pos="1160145" algn="l"/>
                <a:tab pos="5655945" algn="l"/>
              </a:tabLst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伍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附件</a:t>
            </a:r>
            <a:r>
              <a:rPr lang="en-US" altLang="zh-TW" sz="2400" dirty="0">
                <a:latin typeface="標楷體" panose="03000509000000000000" pitchFamily="65" charset="-120"/>
                <a:ea typeface="細明體" panose="02020509000000000000" pitchFamily="49" charset="-120"/>
              </a:rPr>
              <a:t>(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依計畫實際情況檢附，無則免附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zh-TW" sz="2400" dirty="0">
              <a:latin typeface="Times New Roman" panose="02020603050405020304" pitchFamily="18" charset="0"/>
              <a:ea typeface="細明體" panose="02020509000000000000" pitchFamily="49" charset="-120"/>
            </a:endParaRPr>
          </a:p>
        </p:txBody>
      </p:sp>
      <p:sp>
        <p:nvSpPr>
          <p:cNvPr id="5" name="矩形 5"/>
          <p:cNvSpPr/>
          <p:nvPr/>
        </p:nvSpPr>
        <p:spPr>
          <a:xfrm>
            <a:off x="8519596" y="0"/>
            <a:ext cx="3672404" cy="1089529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報告者原則上以計畫主持人為主。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不可刪減大綱及頁碼。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申請書</a:t>
            </a:r>
            <a:r>
              <a:rPr lang="zh-TW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撰寫說明</a:t>
            </a:r>
            <a:r>
              <a:rPr lang="en-US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本頁可刪</a:t>
            </a:r>
            <a:r>
              <a:rPr lang="en-US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 eaLnBrk="0">
              <a:buClr>
                <a:srgbClr val="000000"/>
              </a:buClr>
              <a:buFont typeface="Times New Roman" panose="02020603050405020304" pitchFamily="18" charset="0"/>
              <a:buAutoNum type="arabicPeriod"/>
              <a:tabLst>
                <a:tab pos="142875" algn="l"/>
              </a:tabLst>
            </a:pP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金額請以</a:t>
            </a:r>
            <a:r>
              <a:rPr lang="en-US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zh-TW" altLang="en-US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</a:t>
            </a:r>
            <a:r>
              <a:rPr lang="zh-TW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幣</a:t>
            </a:r>
            <a:r>
              <a:rPr lang="en-US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千元為單位，小數點下四捨五入計算。</a:t>
            </a:r>
            <a:endParaRPr lang="en-US" altLang="zh-TW" sz="2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 eaLnBrk="0">
              <a:buClr>
                <a:srgbClr val="000000"/>
              </a:buClr>
              <a:buFont typeface="Times New Roman" panose="02020603050405020304" pitchFamily="18" charset="0"/>
              <a:buAutoNum type="arabicPeriod"/>
              <a:tabLst>
                <a:tab pos="142875" algn="l"/>
              </a:tabLst>
            </a:pP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各項市場調查資料應註明資料來源及資料日期。</a:t>
            </a:r>
            <a:endParaRPr lang="en-US" altLang="zh-TW" sz="2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 eaLnBrk="0">
              <a:buClr>
                <a:srgbClr val="000000"/>
              </a:buClr>
              <a:buFont typeface="Times New Roman" panose="02020603050405020304" pitchFamily="18" charset="0"/>
              <a:buAutoNum type="arabicPeriod"/>
              <a:tabLst>
                <a:tab pos="142875" algn="l"/>
              </a:tabLst>
            </a:pP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各項資料應注意前後一致，按實編列或填註。</a:t>
            </a:r>
            <a:endParaRPr lang="en-US" altLang="zh-TW" sz="2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 eaLnBrk="0">
              <a:buClr>
                <a:srgbClr val="000000"/>
              </a:buClr>
              <a:buFont typeface="Times New Roman" panose="02020603050405020304" pitchFamily="18" charset="0"/>
              <a:buAutoNum type="arabicPeriod"/>
              <a:tabLst>
                <a:tab pos="142875" algn="l"/>
              </a:tabLst>
            </a:pPr>
            <a:r>
              <a:rPr lang="zh-TW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各項</a:t>
            </a:r>
            <a:r>
              <a:rPr lang="en-US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委託研究</a:t>
            </a:r>
            <a:r>
              <a:rPr lang="zh-TW" altLang="en-US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驗證</a:t>
            </a:r>
            <a:r>
              <a:rPr lang="en-US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無形資產引進</a:t>
            </a:r>
            <a:r>
              <a:rPr lang="en-US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zh-TW" sz="2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計畫</a:t>
            </a: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均應將明確對象註明，並附契約書、協議書或專利證書</a:t>
            </a:r>
            <a:r>
              <a:rPr lang="en-US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如為外文請附中譯本</a:t>
            </a:r>
            <a:r>
              <a:rPr lang="en-US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等相關必要資料影本，如尚未完成簽約，須附雙方簽署之合作意願書</a:t>
            </a:r>
            <a:r>
              <a:rPr lang="en-US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備忘錄</a:t>
            </a:r>
            <a:r>
              <a:rPr lang="en-US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 eaLnBrk="0">
              <a:buClr>
                <a:srgbClr val="000000"/>
              </a:buClr>
              <a:buFont typeface="Times New Roman" panose="02020603050405020304" pitchFamily="18" charset="0"/>
              <a:buAutoNum type="arabicPeriod"/>
              <a:tabLst>
                <a:tab pos="142875" algn="l"/>
              </a:tabLst>
            </a:pPr>
            <a:r>
              <a:rPr lang="zh-TW" altLang="en-US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每個項目下的括弧說明皆可刪除，但不可刪除項目，如無須填寫請填無。</a:t>
            </a:r>
            <a:endParaRPr lang="en-US" altLang="zh-TW" sz="2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 eaLnBrk="0">
              <a:buClr>
                <a:srgbClr val="000000"/>
              </a:buClr>
              <a:buFont typeface="Times New Roman" panose="02020603050405020304" pitchFamily="18" charset="0"/>
              <a:buAutoNum type="arabicPeriod"/>
              <a:tabLst>
                <a:tab pos="142875" algn="l"/>
              </a:tabLst>
            </a:pPr>
            <a:r>
              <a:rPr lang="zh-TW" altLang="en-US" sz="2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每頁黃色提醒文字框可刪除。</a:t>
            </a:r>
            <a:endParaRPr lang="zh-TW" altLang="zh-TW" sz="2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908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sz="4000" b="1" dirty="0">
                <a:latin typeface="Times New Roman"/>
                <a:ea typeface="標楷體"/>
              </a:rPr>
              <a:t>壹</a:t>
            </a:r>
            <a:r>
              <a:rPr lang="zh-TW" sz="4000" b="1" dirty="0">
                <a:latin typeface="Times New Roman"/>
                <a:ea typeface="標楷體"/>
              </a:rPr>
              <a:t>、公司概況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/>
              </a:rPr>
              <a:t>一、公司簡介</a:t>
            </a:r>
            <a:endParaRPr lang="en-US" altLang="zh-TW" sz="2400" dirty="0" smtClean="0">
              <a:solidFill>
                <a:schemeClr val="tx1"/>
              </a:solidFill>
              <a:latin typeface="Times New Roman"/>
            </a:endParaRPr>
          </a:p>
          <a:p>
            <a:pPr marL="0" lvl="1" indent="0" algn="just">
              <a:buNone/>
            </a:pPr>
            <a:r>
              <a:rPr lang="en-US" altLang="zh-TW" sz="1800" dirty="0" smtClean="0">
                <a:latin typeface="Times New Roman"/>
              </a:rPr>
              <a:t>(</a:t>
            </a:r>
            <a:r>
              <a:rPr lang="zh-TW" altLang="en-US" sz="1800" dirty="0">
                <a:latin typeface="Times New Roman"/>
              </a:rPr>
              <a:t>公司發展歷程概要、主要業務、廠房或營業場所優勢、未來發展方向等展現公司優勢，具備升級轉型的能力</a:t>
            </a:r>
            <a:r>
              <a:rPr lang="en-US" altLang="zh-TW" sz="1800" dirty="0">
                <a:latin typeface="Times New Roman"/>
              </a:rPr>
              <a:t>)</a:t>
            </a:r>
            <a:endParaRPr lang="en-US" altLang="zh-TW" sz="2400" dirty="0">
              <a:latin typeface="Times New Roman"/>
              <a:ea typeface="標楷體"/>
            </a:endParaRPr>
          </a:p>
          <a:p>
            <a:pPr marL="0" lvl="1" indent="0" algn="just">
              <a:buNone/>
            </a:pPr>
            <a:endParaRPr lang="en-US" sz="2400" dirty="0">
              <a:latin typeface="Times New Roman"/>
              <a:ea typeface="標楷體"/>
            </a:endParaRPr>
          </a:p>
          <a:p>
            <a:pPr marL="0" lvl="1" indent="0" algn="just">
              <a:buNone/>
            </a:pPr>
            <a:endParaRPr lang="en-US" sz="2400" dirty="0">
              <a:latin typeface="Times New Roman"/>
              <a:ea typeface="標楷體"/>
            </a:endParaRPr>
          </a:p>
          <a:p>
            <a:pPr marL="0" lvl="1" indent="0" algn="just">
              <a:buNone/>
            </a:pPr>
            <a:endParaRPr lang="en-US" sz="2400" dirty="0">
              <a:latin typeface="Times New Roman"/>
              <a:ea typeface="標楷體"/>
            </a:endParaRPr>
          </a:p>
          <a:p>
            <a:pPr marL="0" lvl="1" indent="0" algn="just">
              <a:buNone/>
            </a:pPr>
            <a:endParaRPr lang="en-US" altLang="zh-TW" sz="2400" dirty="0">
              <a:latin typeface="Times New Roman"/>
              <a:ea typeface="標楷體"/>
            </a:endParaRPr>
          </a:p>
          <a:p>
            <a:pPr marL="0" lvl="1" indent="0" algn="just">
              <a:buNone/>
            </a:pPr>
            <a:endParaRPr lang="en-US" altLang="zh-TW" sz="2400" dirty="0">
              <a:latin typeface="Times New Roman"/>
              <a:ea typeface="標楷體"/>
            </a:endParaRPr>
          </a:p>
          <a:p>
            <a:pPr marL="0" lvl="1" indent="0" algn="just">
              <a:buNone/>
            </a:pPr>
            <a:endParaRPr lang="zh-TW" sz="2000" dirty="0">
              <a:latin typeface="Times New Roman"/>
              <a:ea typeface="標楷體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Times New Roman"/>
              </a:rPr>
              <a:t>壹</a:t>
            </a:r>
            <a:r>
              <a:rPr lang="zh-TW" altLang="zh-TW" b="1" dirty="0">
                <a:latin typeface="Times New Roman"/>
              </a:rPr>
              <a:t>、公司概況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/>
              </a:rPr>
              <a:t>二、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計畫主持人資歷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說明</a:t>
            </a: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三、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計畫人力統計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不含兼職顧問</a:t>
            </a:r>
            <a:r>
              <a:rPr lang="en-US" altLang="zh-TW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5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28603"/>
              </p:ext>
            </p:extLst>
          </p:nvPr>
        </p:nvGraphicFramePr>
        <p:xfrm>
          <a:off x="629359" y="4771918"/>
          <a:ext cx="10860508" cy="1127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3930">
                  <a:extLst>
                    <a:ext uri="{9D8B030D-6E8A-4147-A177-3AD203B41FA5}">
                      <a16:colId xmlns:a16="http://schemas.microsoft.com/office/drawing/2014/main" val="2611987992"/>
                    </a:ext>
                  </a:extLst>
                </a:gridCol>
                <a:gridCol w="1043930">
                  <a:extLst>
                    <a:ext uri="{9D8B030D-6E8A-4147-A177-3AD203B41FA5}">
                      <a16:colId xmlns:a16="http://schemas.microsoft.com/office/drawing/2014/main" val="1069192255"/>
                    </a:ext>
                  </a:extLst>
                </a:gridCol>
                <a:gridCol w="1155281">
                  <a:extLst>
                    <a:ext uri="{9D8B030D-6E8A-4147-A177-3AD203B41FA5}">
                      <a16:colId xmlns:a16="http://schemas.microsoft.com/office/drawing/2014/main" val="507090836"/>
                    </a:ext>
                  </a:extLst>
                </a:gridCol>
                <a:gridCol w="1085686">
                  <a:extLst>
                    <a:ext uri="{9D8B030D-6E8A-4147-A177-3AD203B41FA5}">
                      <a16:colId xmlns:a16="http://schemas.microsoft.com/office/drawing/2014/main" val="2210932718"/>
                    </a:ext>
                  </a:extLst>
                </a:gridCol>
                <a:gridCol w="2366238">
                  <a:extLst>
                    <a:ext uri="{9D8B030D-6E8A-4147-A177-3AD203B41FA5}">
                      <a16:colId xmlns:a16="http://schemas.microsoft.com/office/drawing/2014/main" val="3745994455"/>
                    </a:ext>
                  </a:extLst>
                </a:gridCol>
                <a:gridCol w="1169200">
                  <a:extLst>
                    <a:ext uri="{9D8B030D-6E8A-4147-A177-3AD203B41FA5}">
                      <a16:colId xmlns:a16="http://schemas.microsoft.com/office/drawing/2014/main" val="3187030931"/>
                    </a:ext>
                  </a:extLst>
                </a:gridCol>
                <a:gridCol w="1197039">
                  <a:extLst>
                    <a:ext uri="{9D8B030D-6E8A-4147-A177-3AD203B41FA5}">
                      <a16:colId xmlns:a16="http://schemas.microsoft.com/office/drawing/2014/main" val="735941500"/>
                    </a:ext>
                  </a:extLst>
                </a:gridCol>
                <a:gridCol w="1799204">
                  <a:extLst>
                    <a:ext uri="{9D8B030D-6E8A-4147-A177-3AD203B41FA5}">
                      <a16:colId xmlns:a16="http://schemas.microsoft.com/office/drawing/2014/main" val="1987452810"/>
                    </a:ext>
                  </a:extLst>
                </a:gridCol>
              </a:tblGrid>
              <a:tr h="327344">
                <a:tc rowSpan="2"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計畫人力</a:t>
                      </a:r>
                      <a:endParaRPr lang="zh-TW" sz="18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學歷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性別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待聘人數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340848"/>
                  </a:ext>
                </a:extLst>
              </a:tr>
              <a:tr h="407504">
                <a:tc vMerge="1"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博士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碩士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學士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專科</a:t>
                      </a:r>
                      <a:r>
                        <a:rPr lang="en-US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</a:t>
                      </a:r>
                      <a:r>
                        <a:rPr lang="en-US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以下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男性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女性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10193"/>
                  </a:ext>
                </a:extLst>
              </a:tr>
              <a:tr h="392385"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altLang="en-US" sz="18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人數</a:t>
                      </a:r>
                      <a:endParaRPr lang="zh-TW" sz="18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800" b="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b="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828478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485083"/>
              </p:ext>
            </p:extLst>
          </p:nvPr>
        </p:nvGraphicFramePr>
        <p:xfrm>
          <a:off x="629359" y="1879101"/>
          <a:ext cx="10860508" cy="220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4339">
                  <a:extLst>
                    <a:ext uri="{9D8B030D-6E8A-4147-A177-3AD203B41FA5}">
                      <a16:colId xmlns:a16="http://schemas.microsoft.com/office/drawing/2014/main" val="3343800857"/>
                    </a:ext>
                  </a:extLst>
                </a:gridCol>
                <a:gridCol w="1981725">
                  <a:extLst>
                    <a:ext uri="{9D8B030D-6E8A-4147-A177-3AD203B41FA5}">
                      <a16:colId xmlns:a16="http://schemas.microsoft.com/office/drawing/2014/main" val="1458609633"/>
                    </a:ext>
                  </a:extLst>
                </a:gridCol>
                <a:gridCol w="765070">
                  <a:extLst>
                    <a:ext uri="{9D8B030D-6E8A-4147-A177-3AD203B41FA5}">
                      <a16:colId xmlns:a16="http://schemas.microsoft.com/office/drawing/2014/main" val="614335991"/>
                    </a:ext>
                  </a:extLst>
                </a:gridCol>
                <a:gridCol w="1689697">
                  <a:extLst>
                    <a:ext uri="{9D8B030D-6E8A-4147-A177-3AD203B41FA5}">
                      <a16:colId xmlns:a16="http://schemas.microsoft.com/office/drawing/2014/main" val="4220761182"/>
                    </a:ext>
                  </a:extLst>
                </a:gridCol>
                <a:gridCol w="1558221">
                  <a:extLst>
                    <a:ext uri="{9D8B030D-6E8A-4147-A177-3AD203B41FA5}">
                      <a16:colId xmlns:a16="http://schemas.microsoft.com/office/drawing/2014/main" val="1816812899"/>
                    </a:ext>
                  </a:extLst>
                </a:gridCol>
                <a:gridCol w="3461456">
                  <a:extLst>
                    <a:ext uri="{9D8B030D-6E8A-4147-A177-3AD203B41FA5}">
                      <a16:colId xmlns:a16="http://schemas.microsoft.com/office/drawing/2014/main" val="773093304"/>
                    </a:ext>
                  </a:extLst>
                </a:gridCol>
              </a:tblGrid>
              <a:tr h="4407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姓名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性別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 </a:t>
                      </a: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男 </a:t>
                      </a: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 </a:t>
                      </a: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女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身份證字號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973694"/>
                  </a:ext>
                </a:extLst>
              </a:tr>
              <a:tr h="440776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學歷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學校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大專以上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sz="24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學位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科系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251446"/>
                  </a:ext>
                </a:extLst>
              </a:tr>
              <a:tr h="4407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~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199976"/>
                  </a:ext>
                </a:extLst>
              </a:tr>
              <a:tr h="440776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經歷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公司名稱</a:t>
                      </a:r>
                      <a:endParaRPr lang="zh-TW" sz="24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部門</a:t>
                      </a:r>
                      <a:endParaRPr lang="zh-TW" sz="24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職稱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767544"/>
                  </a:ext>
                </a:extLst>
              </a:tr>
              <a:tr h="4407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~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982" marR="169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694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15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/>
            <a:r>
              <a:rPr lang="zh-TW" altLang="en-US" sz="4000" b="1" kern="1200" dirty="0">
                <a:solidFill>
                  <a:srgbClr val="000000"/>
                </a:solidFill>
                <a:latin typeface="Times New Roman"/>
                <a:ea typeface="標楷體"/>
              </a:rPr>
              <a:t>貳、計畫內容與實施方式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3" y="1359568"/>
            <a:ext cx="10972800" cy="5233737"/>
          </a:xfrm>
        </p:spPr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一、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升級轉型</a:t>
            </a:r>
            <a:r>
              <a:rPr lang="zh-TW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動機</a:t>
            </a:r>
            <a:endParaRPr lang="zh-TW" altLang="zh-TW" sz="24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國內外產業環境之現況需求、產業環境分析與發展及描述企業現今與未來所將面臨的問題或瓶頸。</a:t>
            </a:r>
            <a:r>
              <a:rPr lang="en-US" altLang="zh-TW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strike="sngStrike" dirty="0">
              <a:solidFill>
                <a:schemeClr val="tx1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6</a:t>
            </a:fld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版面配置區 2"/>
          <p:cNvSpPr txBox="1">
            <a:spLocks/>
          </p:cNvSpPr>
          <p:nvPr/>
        </p:nvSpPr>
        <p:spPr>
          <a:xfrm>
            <a:off x="1636817" y="1239253"/>
            <a:ext cx="8918371" cy="529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Times New Roman"/>
              </a:rPr>
              <a:t>貳、計畫內容與實施方式</a:t>
            </a:r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447043" y="1239253"/>
            <a:ext cx="10972800" cy="4766591"/>
          </a:xfrm>
        </p:spPr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實施方式：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合理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規劃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各分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項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計畫中之工作項目，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列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點概述重點內容、作法、及產出之查核項目。可自行增列分項計畫及工作項目</a:t>
            </a:r>
            <a:r>
              <a:rPr lang="en-US" altLang="zh-TW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666750" algn="l"/>
              </a:tabLst>
            </a:pP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○○○分項</a:t>
            </a:r>
            <a:r>
              <a:rPr lang="zh-TW" altLang="zh-TW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計畫：</a:t>
            </a: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666750" algn="l"/>
              </a:tabLst>
            </a:pP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666750" algn="l"/>
              </a:tabLst>
            </a:pP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666750" algn="l"/>
              </a:tabLst>
            </a:pP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666750" algn="l"/>
              </a:tabLst>
            </a:pP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666750" algn="l"/>
              </a:tabLst>
            </a:pPr>
            <a:endParaRPr lang="zh-TW" altLang="en-US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82563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666750" algn="l"/>
              </a:tabLst>
            </a:pP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說明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可用改善前後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圖或表格說明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7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702907"/>
              </p:ext>
            </p:extLst>
          </p:nvPr>
        </p:nvGraphicFramePr>
        <p:xfrm>
          <a:off x="508004" y="2802122"/>
          <a:ext cx="10850878" cy="1180599"/>
        </p:xfrm>
        <a:graphic>
          <a:graphicData uri="http://schemas.openxmlformats.org/drawingml/2006/table">
            <a:tbl>
              <a:tblPr firstRow="1" firstCol="1" bandRow="1"/>
              <a:tblGrid>
                <a:gridCol w="1633462">
                  <a:extLst>
                    <a:ext uri="{9D8B030D-6E8A-4147-A177-3AD203B41FA5}">
                      <a16:colId xmlns:a16="http://schemas.microsoft.com/office/drawing/2014/main" val="1365067274"/>
                    </a:ext>
                  </a:extLst>
                </a:gridCol>
                <a:gridCol w="2760898">
                  <a:extLst>
                    <a:ext uri="{9D8B030D-6E8A-4147-A177-3AD203B41FA5}">
                      <a16:colId xmlns:a16="http://schemas.microsoft.com/office/drawing/2014/main" val="4193463045"/>
                    </a:ext>
                  </a:extLst>
                </a:gridCol>
                <a:gridCol w="2908382">
                  <a:extLst>
                    <a:ext uri="{9D8B030D-6E8A-4147-A177-3AD203B41FA5}">
                      <a16:colId xmlns:a16="http://schemas.microsoft.com/office/drawing/2014/main" val="1716057215"/>
                    </a:ext>
                  </a:extLst>
                </a:gridCol>
                <a:gridCol w="1923959">
                  <a:extLst>
                    <a:ext uri="{9D8B030D-6E8A-4147-A177-3AD203B41FA5}">
                      <a16:colId xmlns:a16="http://schemas.microsoft.com/office/drawing/2014/main" val="1169020170"/>
                    </a:ext>
                  </a:extLst>
                </a:gridCol>
                <a:gridCol w="1624177">
                  <a:extLst>
                    <a:ext uri="{9D8B030D-6E8A-4147-A177-3AD203B41FA5}">
                      <a16:colId xmlns:a16="http://schemas.microsoft.com/office/drawing/2014/main" val="3987916528"/>
                    </a:ext>
                  </a:extLst>
                </a:gridCol>
              </a:tblGrid>
              <a:tr h="39353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工作項目</a:t>
                      </a:r>
                      <a:endParaRPr lang="zh-TW" sz="2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推動作法</a:t>
                      </a:r>
                      <a:endParaRPr lang="zh-TW" sz="2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查核</a:t>
                      </a:r>
                      <a:r>
                        <a:rPr lang="zh-TW" sz="22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項目</a:t>
                      </a:r>
                      <a:endParaRPr lang="zh-TW" sz="2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2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完成日期</a:t>
                      </a:r>
                      <a:endParaRPr lang="zh-TW" altLang="zh-TW" sz="2200" kern="100" dirty="0" smtClean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權重</a:t>
                      </a:r>
                      <a:endParaRPr lang="zh-TW" altLang="zh-TW" sz="22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499833"/>
                  </a:ext>
                </a:extLst>
              </a:tr>
              <a:tr h="393533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en-US" sz="20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1.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　年　月　日</a:t>
                      </a:r>
                      <a:endParaRPr lang="zh-TW" sz="2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%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908369"/>
                  </a:ext>
                </a:extLst>
              </a:tr>
              <a:tr h="393533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可自行增列</a:t>
                      </a: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2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215325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28944"/>
              </p:ext>
            </p:extLst>
          </p:nvPr>
        </p:nvGraphicFramePr>
        <p:xfrm>
          <a:off x="508004" y="4907847"/>
          <a:ext cx="10850878" cy="1363479"/>
        </p:xfrm>
        <a:graphic>
          <a:graphicData uri="http://schemas.openxmlformats.org/drawingml/2006/table">
            <a:tbl>
              <a:tblPr firstRow="1" firstCol="1" bandRow="1"/>
              <a:tblGrid>
                <a:gridCol w="5425439">
                  <a:extLst>
                    <a:ext uri="{9D8B030D-6E8A-4147-A177-3AD203B41FA5}">
                      <a16:colId xmlns:a16="http://schemas.microsoft.com/office/drawing/2014/main" val="706055494"/>
                    </a:ext>
                  </a:extLst>
                </a:gridCol>
                <a:gridCol w="5425439">
                  <a:extLst>
                    <a:ext uri="{9D8B030D-6E8A-4147-A177-3AD203B41FA5}">
                      <a16:colId xmlns:a16="http://schemas.microsoft.com/office/drawing/2014/main" val="2868823050"/>
                    </a:ext>
                  </a:extLst>
                </a:gridCol>
              </a:tblGrid>
              <a:tr h="45449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改善前</a:t>
                      </a:r>
                      <a:r>
                        <a:rPr lang="en-US" sz="2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現況</a:t>
                      </a:r>
                      <a:r>
                        <a:rPr lang="en-US" sz="2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2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改善後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結案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2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696949"/>
                  </a:ext>
                </a:extLst>
              </a:tr>
              <a:tr h="454493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110435"/>
                  </a:ext>
                </a:extLst>
              </a:tr>
              <a:tr h="454493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可自行增列</a:t>
                      </a: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909589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7299174" y="2044992"/>
            <a:ext cx="4151150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所有工作項目</a:t>
            </a:r>
            <a:r>
              <a:rPr lang="zh-TW" altLang="en-US" sz="1800" b="1" i="0" u="none" strike="noStrike" kern="1200" cap="none" spc="0" baseline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權</a:t>
            </a:r>
            <a:r>
              <a:rPr lang="zh-TW" altLang="en-US" sz="1800" b="1" i="0" u="none" strike="noStrike" kern="1200" cap="none" spc="0" baseline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重加總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應為</a:t>
            </a:r>
            <a:r>
              <a:rPr lang="en-US" alt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100%</a:t>
            </a:r>
            <a:endParaRPr lang="zh-TW" altLang="en-US" b="1" dirty="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4259061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Times New Roman"/>
              </a:rPr>
              <a:t>貳、計畫內容與實施方式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三、委託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研究或驗證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單位、無形資產引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來源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對象背景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、能力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及合作方式說明。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合作單位研發實績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背景、工作項目分工說明、提案公司承接規劃等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8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048122"/>
              </p:ext>
            </p:extLst>
          </p:nvPr>
        </p:nvGraphicFramePr>
        <p:xfrm>
          <a:off x="721358" y="2421730"/>
          <a:ext cx="10332721" cy="1611789"/>
        </p:xfrm>
        <a:graphic>
          <a:graphicData uri="http://schemas.openxmlformats.org/drawingml/2006/table">
            <a:tbl>
              <a:tblPr firstRow="1" firstCol="1" bandRow="1"/>
              <a:tblGrid>
                <a:gridCol w="3103106">
                  <a:extLst>
                    <a:ext uri="{9D8B030D-6E8A-4147-A177-3AD203B41FA5}">
                      <a16:colId xmlns:a16="http://schemas.microsoft.com/office/drawing/2014/main" val="4064165781"/>
                    </a:ext>
                  </a:extLst>
                </a:gridCol>
                <a:gridCol w="3613045">
                  <a:extLst>
                    <a:ext uri="{9D8B030D-6E8A-4147-A177-3AD203B41FA5}">
                      <a16:colId xmlns:a16="http://schemas.microsoft.com/office/drawing/2014/main" val="3393089743"/>
                    </a:ext>
                  </a:extLst>
                </a:gridCol>
                <a:gridCol w="3616570">
                  <a:extLst>
                    <a:ext uri="{9D8B030D-6E8A-4147-A177-3AD203B41FA5}">
                      <a16:colId xmlns:a16="http://schemas.microsoft.com/office/drawing/2014/main" val="3660716409"/>
                    </a:ext>
                  </a:extLst>
                </a:gridCol>
              </a:tblGrid>
              <a:tr h="793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委託單位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請填寫全名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委託內容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合作金額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不含稅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707138"/>
                  </a:ext>
                </a:extLst>
              </a:tr>
              <a:tr h="408345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292197"/>
                  </a:ext>
                </a:extLst>
              </a:tr>
              <a:tr h="409541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可自行增列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83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20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Times New Roman"/>
              </a:rPr>
              <a:t>參</a:t>
            </a:r>
            <a:r>
              <a:rPr lang="zh-TW" altLang="en-US" b="1" dirty="0" smtClean="0">
                <a:solidFill>
                  <a:schemeClr val="tx1"/>
                </a:solidFill>
                <a:latin typeface="Times New Roman"/>
              </a:rPr>
              <a:t>、</a:t>
            </a:r>
            <a:r>
              <a:rPr lang="zh-TW" altLang="en-US" b="1" dirty="0">
                <a:solidFill>
                  <a:schemeClr val="tx1"/>
                </a:solidFill>
                <a:latin typeface="Times New Roman"/>
              </a:rPr>
              <a:t>預期效益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zh-TW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經濟效益</a:t>
            </a: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tabLst>
                <a:tab pos="666750" algn="l"/>
              </a:tabLst>
            </a:pP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說明：</a:t>
            </a: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1. 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列出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效益來源或計算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方式。</a:t>
            </a: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2. 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應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客觀評估，並作為本計畫驗收成果之參考，若無請填「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」。</a:t>
            </a: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9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841037"/>
              </p:ext>
            </p:extLst>
          </p:nvPr>
        </p:nvGraphicFramePr>
        <p:xfrm>
          <a:off x="609602" y="1859280"/>
          <a:ext cx="10972801" cy="173735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58332">
                  <a:extLst>
                    <a:ext uri="{9D8B030D-6E8A-4147-A177-3AD203B41FA5}">
                      <a16:colId xmlns:a16="http://schemas.microsoft.com/office/drawing/2014/main" val="1081193349"/>
                    </a:ext>
                  </a:extLst>
                </a:gridCol>
                <a:gridCol w="3682472">
                  <a:extLst>
                    <a:ext uri="{9D8B030D-6E8A-4147-A177-3AD203B41FA5}">
                      <a16:colId xmlns:a16="http://schemas.microsoft.com/office/drawing/2014/main" val="3997822896"/>
                    </a:ext>
                  </a:extLst>
                </a:gridCol>
                <a:gridCol w="3631997">
                  <a:extLst>
                    <a:ext uri="{9D8B030D-6E8A-4147-A177-3AD203B41FA5}">
                      <a16:colId xmlns:a16="http://schemas.microsoft.com/office/drawing/2014/main" val="493320296"/>
                    </a:ext>
                  </a:extLst>
                </a:gridCol>
              </a:tblGrid>
              <a:tr h="42945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增加產值</a:t>
                      </a:r>
                      <a:r>
                        <a:rPr lang="en-US" sz="2000" u="sng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產出新產品或服務共</a:t>
                      </a:r>
                      <a:r>
                        <a:rPr lang="en-US" sz="2000" u="sng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衍生商品或服務數共</a:t>
                      </a:r>
                      <a:r>
                        <a:rPr lang="en-US" sz="2000" u="sng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450522"/>
                  </a:ext>
                </a:extLst>
              </a:tr>
              <a:tr h="435967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投入研發費用</a:t>
                      </a:r>
                      <a:r>
                        <a:rPr lang="en-US" sz="2000" u="sng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促成投資額</a:t>
                      </a:r>
                      <a:r>
                        <a:rPr lang="en-US" sz="2000" u="sng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降低成本</a:t>
                      </a:r>
                      <a:r>
                        <a:rPr lang="en-US" sz="2000" u="sng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408274"/>
                  </a:ext>
                </a:extLst>
              </a:tr>
              <a:tr h="435967">
                <a:tc>
                  <a:txBody>
                    <a:bodyPr/>
                    <a:lstStyle/>
                    <a:p>
                      <a:pPr algn="dist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增加就業人數</a:t>
                      </a:r>
                      <a:r>
                        <a:rPr lang="en-US" sz="2000" u="sng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成立新公司</a:t>
                      </a:r>
                      <a:r>
                        <a:rPr lang="en-US" sz="2000" u="sng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發明專利共</a:t>
                      </a:r>
                      <a:r>
                        <a:rPr lang="en-US" sz="2000" u="sng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件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592972"/>
                  </a:ext>
                </a:extLst>
              </a:tr>
              <a:tr h="435967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10.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新型、新式樣專利共</a:t>
                      </a:r>
                      <a:r>
                        <a:rPr lang="en-US" sz="2000" u="sng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件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753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005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楷體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7891</TotalTime>
  <Words>1963</Words>
  <Application>Microsoft Office PowerPoint</Application>
  <PresentationFormat>寬螢幕</PresentationFormat>
  <Paragraphs>506</Paragraphs>
  <Slides>17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細明體</vt:lpstr>
      <vt:lpstr>新細明體</vt:lpstr>
      <vt:lpstr>標楷體</vt:lpstr>
      <vt:lpstr>Arial</vt:lpstr>
      <vt:lpstr>Calibri</vt:lpstr>
      <vt:lpstr>Times New Roman</vt:lpstr>
      <vt:lpstr>1_Office 佈景主題</vt:lpstr>
      <vt:lpstr>PowerPoint 簡報</vt:lpstr>
      <vt:lpstr>大綱</vt:lpstr>
      <vt:lpstr>申請書撰寫說明(本頁可刪)</vt:lpstr>
      <vt:lpstr>壹、公司概況</vt:lpstr>
      <vt:lpstr>壹、公司概況</vt:lpstr>
      <vt:lpstr>貳、計畫內容與實施方式</vt:lpstr>
      <vt:lpstr>貳、計畫內容與實施方式</vt:lpstr>
      <vt:lpstr>貳、計畫內容與實施方式</vt:lpstr>
      <vt:lpstr>參、預期效益</vt:lpstr>
      <vt:lpstr>參、預期效益</vt:lpstr>
      <vt:lpstr>肆、經費需求</vt:lpstr>
      <vt:lpstr>肆、經費需求</vt:lpstr>
      <vt:lpstr>肆、經費需求</vt:lpstr>
      <vt:lpstr>肆、經費需求</vt:lpstr>
      <vt:lpstr>附件一、差異說明資料(無則免填)</vt:lpstr>
      <vt:lpstr>附件二、書面審查意見及回覆說明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陳姿樺</dc:creator>
  <cp:lastModifiedBy>陳姿樺</cp:lastModifiedBy>
  <cp:revision>180</cp:revision>
  <cp:lastPrinted>2023-04-10T07:25:22Z</cp:lastPrinted>
  <dcterms:created xsi:type="dcterms:W3CDTF">2022-03-04T08:42:22Z</dcterms:created>
  <dcterms:modified xsi:type="dcterms:W3CDTF">2023-07-18T07:03:05Z</dcterms:modified>
</cp:coreProperties>
</file>