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7" r:id="rId2"/>
    <p:sldId id="283" r:id="rId3"/>
    <p:sldId id="270" r:id="rId4"/>
    <p:sldId id="261" r:id="rId5"/>
    <p:sldId id="258" r:id="rId6"/>
    <p:sldId id="272" r:id="rId7"/>
    <p:sldId id="278" r:id="rId8"/>
    <p:sldId id="262" r:id="rId9"/>
    <p:sldId id="279" r:id="rId10"/>
    <p:sldId id="280" r:id="rId11"/>
    <p:sldId id="281" r:id="rId12"/>
    <p:sldId id="282" r:id="rId13"/>
    <p:sldId id="263" r:id="rId14"/>
    <p:sldId id="260" r:id="rId15"/>
    <p:sldId id="271" r:id="rId16"/>
    <p:sldId id="275" r:id="rId17"/>
    <p:sldId id="276" r:id="rId18"/>
    <p:sldId id="277" r:id="rId1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E47DC-F1C0-4E9F-8D6D-21A606972417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1F5DE-EC8D-4613-B7E0-59979A3158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692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85801" y="332656"/>
            <a:ext cx="7772399" cy="159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經濟部中小企業處</a:t>
            </a:r>
            <a:endParaRPr lang="en-US" altLang="zh-TW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「前瞻基礎建設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計畫」</a:t>
            </a:r>
            <a:endParaRPr lang="en-US" altLang="zh-TW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中小企業行動智慧應用計畫</a:t>
            </a:r>
            <a:endParaRPr lang="zh-TW" altLang="en-US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801" y="2492896"/>
            <a:ext cx="7772399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HK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□低滲透市場開拓類 □智慧應用價創類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計畫名稱）</a:t>
            </a: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結案</a:t>
            </a:r>
            <a:r>
              <a:rPr lang="zh-TW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endParaRPr lang="zh-TW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全程計畫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期間：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en-US" altLang="zh-TW" sz="2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日期：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月日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260648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服務推廣執行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55576" y="5157192"/>
            <a:ext cx="7344816" cy="115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註：請填寫已舉辦之推廣活動，並附上相關照片，及後續預計舉辦之推廣活動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959169"/>
              </p:ext>
            </p:extLst>
          </p:nvPr>
        </p:nvGraphicFramePr>
        <p:xfrm>
          <a:off x="356222" y="1551905"/>
          <a:ext cx="85206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推廣活動名稱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辦理時間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辦理地點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參與店家數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台北市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3140968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92390" y="3140968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7" name="矩形 6"/>
          <p:cNvSpPr/>
          <p:nvPr/>
        </p:nvSpPr>
        <p:spPr>
          <a:xfrm>
            <a:off x="6084168" y="3140968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8" name="矩形 7"/>
          <p:cNvSpPr/>
          <p:nvPr/>
        </p:nvSpPr>
        <p:spPr>
          <a:xfrm>
            <a:off x="356222" y="1079592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消費端</a:t>
            </a:r>
          </a:p>
        </p:txBody>
      </p:sp>
    </p:spTree>
    <p:extLst>
      <p:ext uri="{BB962C8B-B14F-4D97-AF65-F5344CB8AC3E}">
        <p14:creationId xmlns:p14="http://schemas.microsoft.com/office/powerpoint/2010/main" val="31770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、服務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導入後使用情形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14744" y="1124744"/>
            <a:ext cx="711451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：說明導入服務後，店家端與消費端的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實際使用反饋。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1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、營運模式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14744" y="1124744"/>
            <a:ext cx="711451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註：圖示說明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永續服務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的營運模式，包含之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服務營運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主體、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服務關係人、資訊流、金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流、商流、服務流等合作模式。並說明營運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成本、預期營收金額及收費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機制。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4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259503" y="0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執行成果量化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效益說明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0" y="6498038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量化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效益請依計畫書數值填列，並請將佐證資料列於附件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79228"/>
              </p:ext>
            </p:extLst>
          </p:nvPr>
        </p:nvGraphicFramePr>
        <p:xfrm>
          <a:off x="107504" y="641531"/>
          <a:ext cx="8929002" cy="59087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4096">
                  <a:extLst>
                    <a:ext uri="{9D8B030D-6E8A-4147-A177-3AD203B41FA5}">
                      <a16:colId xmlns:a16="http://schemas.microsoft.com/office/drawing/2014/main" val="1293450564"/>
                    </a:ext>
                  </a:extLst>
                </a:gridCol>
                <a:gridCol w="3384381">
                  <a:extLst>
                    <a:ext uri="{9D8B030D-6E8A-4147-A177-3AD203B41FA5}">
                      <a16:colId xmlns:a16="http://schemas.microsoft.com/office/drawing/2014/main" val="1727200910"/>
                    </a:ext>
                  </a:extLst>
                </a:gridCol>
                <a:gridCol w="1158960">
                  <a:extLst>
                    <a:ext uri="{9D8B030D-6E8A-4147-A177-3AD203B41FA5}">
                      <a16:colId xmlns:a16="http://schemas.microsoft.com/office/drawing/2014/main" val="4284887353"/>
                    </a:ext>
                  </a:extLst>
                </a:gridCol>
                <a:gridCol w="1145291">
                  <a:extLst>
                    <a:ext uri="{9D8B030D-6E8A-4147-A177-3AD203B41FA5}">
                      <a16:colId xmlns:a16="http://schemas.microsoft.com/office/drawing/2014/main" val="121136682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65994651"/>
                    </a:ext>
                  </a:extLst>
                </a:gridCol>
                <a:gridCol w="1296154">
                  <a:extLst>
                    <a:ext uri="{9D8B030D-6E8A-4147-A177-3AD203B41FA5}">
                      <a16:colId xmlns:a16="http://schemas.microsoft.com/office/drawing/2014/main" val="4034329458"/>
                    </a:ext>
                  </a:extLst>
                </a:gridCol>
              </a:tblGrid>
              <a:tr h="528104">
                <a:tc>
                  <a:txBody>
                    <a:bodyPr/>
                    <a:lstStyle/>
                    <a:p>
                      <a:pPr indent="-44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計畫效益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結案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90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6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實際達成值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90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6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5565" indent="0" algn="ctr" defTabSz="914400" rtl="0" eaLnBrk="1" latinLnBrk="0" hangingPunct="1">
                        <a:spcBef>
                          <a:spcPts val="54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差異說明</a:t>
                      </a:r>
                      <a:endParaRPr lang="zh-TW" sz="1300" b="0" kern="1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342900" algn="ctr" defTabSz="914400" rtl="0" eaLnBrk="1" latinLnBrk="0" hangingPunct="1">
                        <a:lnSpc>
                          <a:spcPts val="15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zh-TW" altLang="zh-TW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指標定義 </a:t>
                      </a:r>
                      <a:endParaRPr lang="en-US" altLang="zh-TW" sz="1300" b="0" kern="100" spc="-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6000" indent="-342900" algn="ctr" defTabSz="914400" rtl="0" eaLnBrk="1" latinLnBrk="0" hangingPunct="1">
                        <a:lnSpc>
                          <a:spcPts val="15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zh-TW" altLang="zh-TW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計算說明 </a:t>
                      </a:r>
                      <a:endParaRPr lang="en-US" altLang="zh-TW" sz="1300" b="0" kern="100" spc="-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6000" indent="-342900" algn="ctr" defTabSz="914400" rtl="0" eaLnBrk="1" latinLnBrk="0" hangingPunct="1">
                        <a:lnSpc>
                          <a:spcPts val="15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zh-TW" altLang="zh-TW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查證方式</a:t>
                      </a:r>
                      <a:endParaRPr lang="zh-TW" sz="1300" b="0" kern="1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600090"/>
                  </a:ext>
                </a:extLst>
              </a:tr>
              <a:tr h="263185">
                <a:tc rowSpan="13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必要</a:t>
                      </a:r>
                      <a:r>
                        <a:rPr lang="zh-TW" sz="1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</a:t>
                      </a:r>
                      <a:r>
                        <a:rPr 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中小企業</a:t>
                      </a: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店家參與家數（家）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561731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服務體驗人次（人次）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15119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行動支付交易總額</a:t>
                      </a:r>
                      <a:r>
                        <a:rPr 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28260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使用行動支付比例（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532253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消費者或店家服務滿意度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4586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低滲透市場關鍵需求的解決方案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963568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導入中小企業或店家之行動支付解決方案須持續使用（月</a:t>
                      </a:r>
                      <a:r>
                        <a:rPr lang="zh-TW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698170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提供參與的中小企業或店家行銷推廣活動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如滿額折價、點數回饋等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（檔次）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33213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帶動中小企業或店家銷售額成長率（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565241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智慧應用方案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118852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辦理民眾體驗活動場次（場次</a:t>
                      </a:r>
                      <a:r>
                        <a:rPr lang="zh-TW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310783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帶動消費者回購率提升（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32774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衍生產值（千元）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378520"/>
                  </a:ext>
                </a:extLst>
              </a:tr>
              <a:tr h="257569">
                <a:tc rowSpan="6">
                  <a:txBody>
                    <a:bodyPr/>
                    <a:lstStyle/>
                    <a:p>
                      <a:pPr marL="0" marR="71755" indent="-444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選填指標（各面向至少一項）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營運面績效指標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248299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營運面績效指標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007751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57100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2222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流程面績效指標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24143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0960" indent="9144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流程面績效指標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349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7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、執行質化效益說明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991580" y="1052736"/>
            <a:ext cx="7400130" cy="233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照簽約計畫書所列之質化效益指標，說明執行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期間重要的質化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。另可補充計畫執行後之引領產業成果或示範性，或其他質化效益，例如：帶動產業群聚效應、增強產業供應鏈競爭力、強化企業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產業國際競爭力、強化我國產業之跨領域合作等。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320995" y="3650870"/>
            <a:ext cx="8429233" cy="2924943"/>
            <a:chOff x="392173" y="4650131"/>
            <a:chExt cx="8429233" cy="2126881"/>
          </a:xfrm>
        </p:grpSpPr>
        <p:sp>
          <p:nvSpPr>
            <p:cNvPr id="5" name="Round Same Side Corner Rectangle 4">
              <a:extLst>
                <a:ext uri="{FF2B5EF4-FFF2-40B4-BE49-F238E27FC236}">
                  <a16:creationId xmlns:a16="http://schemas.microsoft.com/office/drawing/2014/main" id="{91EEEA49-54F8-4085-9730-E2EB7536206A}"/>
                </a:ext>
              </a:extLst>
            </p:cNvPr>
            <p:cNvSpPr/>
            <p:nvPr/>
          </p:nvSpPr>
          <p:spPr>
            <a:xfrm rot="16200000">
              <a:off x="-257071" y="5380680"/>
              <a:ext cx="1915511" cy="617023"/>
            </a:xfrm>
            <a:prstGeom prst="round2SameRect">
              <a:avLst>
                <a:gd name="adj1" fmla="val 10935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文字方塊 11">
              <a:extLst>
                <a:ext uri="{FF2B5EF4-FFF2-40B4-BE49-F238E27FC236}">
                  <a16:creationId xmlns:a16="http://schemas.microsoft.com/office/drawing/2014/main" id="{8B937DDE-300A-4979-A14B-6770DE13748E}"/>
                </a:ext>
              </a:extLst>
            </p:cNvPr>
            <p:cNvSpPr txBox="1"/>
            <p:nvPr/>
          </p:nvSpPr>
          <p:spPr>
            <a:xfrm>
              <a:off x="555529" y="4979897"/>
              <a:ext cx="290309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3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質化指標定義</a:t>
              </a:r>
              <a:endParaRPr lang="en-US" altLang="zh-TW" sz="135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CB502B8A-541F-41F9-B535-D1BC05420023}"/>
                </a:ext>
              </a:extLst>
            </p:cNvPr>
            <p:cNvSpPr/>
            <p:nvPr/>
          </p:nvSpPr>
          <p:spPr>
            <a:xfrm>
              <a:off x="1029594" y="4673453"/>
              <a:ext cx="954677" cy="68246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35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經營面</a:t>
              </a: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7EC6D72B-C3DC-49B1-AD16-2D492745D8E9}"/>
                </a:ext>
              </a:extLst>
            </p:cNvPr>
            <p:cNvSpPr/>
            <p:nvPr/>
          </p:nvSpPr>
          <p:spPr>
            <a:xfrm>
              <a:off x="1064145" y="5398201"/>
              <a:ext cx="970801" cy="67734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35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產業面</a:t>
              </a: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F0B4FE5C-04D4-4A75-92C1-0BF447BE3F55}"/>
                </a:ext>
              </a:extLst>
            </p:cNvPr>
            <p:cNvSpPr/>
            <p:nvPr/>
          </p:nvSpPr>
          <p:spPr>
            <a:xfrm>
              <a:off x="1102535" y="6117832"/>
              <a:ext cx="943123" cy="6591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35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社會面</a:t>
              </a:r>
            </a:p>
          </p:txBody>
        </p:sp>
        <p:sp>
          <p:nvSpPr>
            <p:cNvPr id="10" name="箭號: 五邊形 4">
              <a:extLst>
                <a:ext uri="{FF2B5EF4-FFF2-40B4-BE49-F238E27FC236}">
                  <a16:creationId xmlns:a16="http://schemas.microsoft.com/office/drawing/2014/main" id="{70DDED50-8CBF-41E2-8C6A-4AD9332874D3}"/>
                </a:ext>
              </a:extLst>
            </p:cNvPr>
            <p:cNvSpPr/>
            <p:nvPr/>
          </p:nvSpPr>
          <p:spPr>
            <a:xfrm flipH="1">
              <a:off x="1844813" y="4650131"/>
              <a:ext cx="6976592" cy="682188"/>
            </a:xfrm>
            <a:prstGeom prst="homePlate">
              <a:avLst>
                <a:gd name="adj" fmla="val 2735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 sz="1200"/>
            </a:p>
          </p:txBody>
        </p:sp>
        <p:sp>
          <p:nvSpPr>
            <p:cNvPr id="11" name="箭號: 五邊形 34">
              <a:extLst>
                <a:ext uri="{FF2B5EF4-FFF2-40B4-BE49-F238E27FC236}">
                  <a16:creationId xmlns:a16="http://schemas.microsoft.com/office/drawing/2014/main" id="{F4E95EDD-1207-4A7D-A237-3AE7C74D38EF}"/>
                </a:ext>
              </a:extLst>
            </p:cNvPr>
            <p:cNvSpPr/>
            <p:nvPr/>
          </p:nvSpPr>
          <p:spPr>
            <a:xfrm flipH="1">
              <a:off x="1844814" y="5381286"/>
              <a:ext cx="6976592" cy="689352"/>
            </a:xfrm>
            <a:prstGeom prst="homePlate">
              <a:avLst>
                <a:gd name="adj" fmla="val 2611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 sz="1200"/>
            </a:p>
          </p:txBody>
        </p:sp>
        <p:sp>
          <p:nvSpPr>
            <p:cNvPr id="12" name="箭號: 五邊形 35">
              <a:extLst>
                <a:ext uri="{FF2B5EF4-FFF2-40B4-BE49-F238E27FC236}">
                  <a16:creationId xmlns:a16="http://schemas.microsoft.com/office/drawing/2014/main" id="{0DB955E8-110C-4BC3-B5FD-35CBDDDE285F}"/>
                </a:ext>
              </a:extLst>
            </p:cNvPr>
            <p:cNvSpPr/>
            <p:nvPr/>
          </p:nvSpPr>
          <p:spPr>
            <a:xfrm flipH="1">
              <a:off x="1833257" y="6151156"/>
              <a:ext cx="6976592" cy="496477"/>
            </a:xfrm>
            <a:prstGeom prst="homePlate">
              <a:avLst>
                <a:gd name="adj" fmla="val 2860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 sz="1200"/>
            </a:p>
          </p:txBody>
        </p:sp>
        <p:sp>
          <p:nvSpPr>
            <p:cNvPr id="13" name="文字方塊 18">
              <a:extLst>
                <a:ext uri="{FF2B5EF4-FFF2-40B4-BE49-F238E27FC236}">
                  <a16:creationId xmlns:a16="http://schemas.microsoft.com/office/drawing/2014/main" id="{D7955B12-15F5-4BC5-BDC5-00A2A404AA24}"/>
                </a:ext>
              </a:extLst>
            </p:cNvPr>
            <p:cNvSpPr txBox="1"/>
            <p:nvPr/>
          </p:nvSpPr>
          <p:spPr>
            <a:xfrm>
              <a:off x="2121803" y="5472321"/>
              <a:ext cx="6512720" cy="50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高普及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：將行動支付服務擴散到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低滲透的市場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進行應用，提升行動支付於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新領域的普及率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促轉型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：利用行動支付驅動智慧應用服務落地推廣，帶動參與實證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店家進行數位轉型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衍新創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：推動行動智慧應用於各領域的整合服務，激盪出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跨域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融合的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產業新創契機</a:t>
              </a:r>
              <a:r>
                <a:rPr lang="zh-TW" altLang="en-US" sz="1200" b="1" dirty="0" smtClean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 smtClean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9">
              <a:extLst>
                <a:ext uri="{FF2B5EF4-FFF2-40B4-BE49-F238E27FC236}">
                  <a16:creationId xmlns:a16="http://schemas.microsoft.com/office/drawing/2014/main" id="{7743A458-C405-4B86-9EDC-27CBA4E83AA3}"/>
                </a:ext>
              </a:extLst>
            </p:cNvPr>
            <p:cNvSpPr txBox="1"/>
            <p:nvPr/>
          </p:nvSpPr>
          <p:spPr>
            <a:xfrm>
              <a:off x="2121803" y="4744625"/>
              <a:ext cx="6579382" cy="50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拓市場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：推出新型態的行動智慧應用服務，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擴增既有的市場與客群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，創造新部門</a:t>
              </a:r>
              <a:r>
                <a:rPr lang="en-US" altLang="zh-TW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新事業機會。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調體質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：藉由行動智慧應用服務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驅動企業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在市場策略、定價模式及人資需求等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進行體質調整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精決策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：蒐集行動智慧應用服務的使用者足跡，提供在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數據分析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基礎下的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經營決策建議</a:t>
              </a:r>
              <a:r>
                <a:rPr lang="zh-TW" altLang="en-US" sz="1200" b="1" dirty="0" smtClean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 smtClean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文字方塊 20">
              <a:extLst>
                <a:ext uri="{FF2B5EF4-FFF2-40B4-BE49-F238E27FC236}">
                  <a16:creationId xmlns:a16="http://schemas.microsoft.com/office/drawing/2014/main" id="{9D2E1BD0-A584-4A1C-9320-5E14E8CAFB01}"/>
                </a:ext>
              </a:extLst>
            </p:cNvPr>
            <p:cNvSpPr txBox="1"/>
            <p:nvPr/>
          </p:nvSpPr>
          <p:spPr>
            <a:xfrm>
              <a:off x="2084824" y="6216527"/>
              <a:ext cx="6496569" cy="487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降接觸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：透過推動行動智慧應用服務，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降低人與人的接觸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，提升疫情期間的自我防護能力。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增便利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：利用行動載具串聯生活中的大小需求，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實現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攜帶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手機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即可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便利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出門的輕科技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生活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圈。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0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60648"/>
            <a:ext cx="8064896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十二、應配合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事項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6376"/>
              </p:ext>
            </p:extLst>
          </p:nvPr>
        </p:nvGraphicFramePr>
        <p:xfrm>
          <a:off x="395536" y="979187"/>
          <a:ext cx="8352928" cy="5546157"/>
        </p:xfrm>
        <a:graphic>
          <a:graphicData uri="http://schemas.openxmlformats.org/drawingml/2006/table">
            <a:tbl>
              <a:tblPr/>
              <a:tblGrid>
                <a:gridCol w="1992617">
                  <a:extLst>
                    <a:ext uri="{9D8B030D-6E8A-4147-A177-3AD203B41FA5}">
                      <a16:colId xmlns:a16="http://schemas.microsoft.com/office/drawing/2014/main" val="707703021"/>
                    </a:ext>
                  </a:extLst>
                </a:gridCol>
                <a:gridCol w="2975935">
                  <a:extLst>
                    <a:ext uri="{9D8B030D-6E8A-4147-A177-3AD203B41FA5}">
                      <a16:colId xmlns:a16="http://schemas.microsoft.com/office/drawing/2014/main" val="540847706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3833802161"/>
                    </a:ext>
                  </a:extLst>
                </a:gridCol>
              </a:tblGrid>
              <a:tr h="611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配合項目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項目說明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執行情形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-111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829581"/>
                  </a:ext>
                </a:extLst>
              </a:tr>
              <a:tr h="103703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45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主管機關及地方政府協處需求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40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中小企業行動智慧應用計畫若有法規調適、解釋需求，或地方政府管理開放、跨部會協調等需求，亦可提出需求建議，以利相關營運模式推動。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4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0325"/>
                  </a:ext>
                </a:extLst>
              </a:tr>
              <a:tr h="185932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45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行動支付資料介接與開放規劃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本計畫為鼓勵專案具備開放精神，參考國發會「共通性應用程式介面規範」訂定「行動支付普及應用共通資料集格式規範」，申請廠商應基於前揭資料格式，規劃 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API 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串接工作項目與查核點，並於接受本案補助後提供 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API 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相關資料，且上架至計畫內規範之儲存空間。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4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992085"/>
                  </a:ext>
                </a:extLst>
              </a:tr>
              <a:tr h="203801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45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資訊安全規劃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廠商如有開發或對外提供服務之行動應用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，須符合工業局所公告之「行動應用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基本資安規範」，並依據「行動應用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基本資安檢測基準」，於對外公開提供服務前取得第三方檢測單位之檢測通過證明，留存佐證資料備查，保障使用者之個人資料安全。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4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34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60648"/>
            <a:ext cx="8064896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十三、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其他重要成果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43608" y="1340768"/>
            <a:ext cx="7272808" cy="8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000" indent="-630000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註：說明計畫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所提服務之相對特色及亮點、計畫重要整合成果、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獎項或其他機構（雜誌）給予之肯定情形。</a:t>
            </a:r>
          </a:p>
        </p:txBody>
      </p:sp>
    </p:spTree>
    <p:extLst>
      <p:ext uri="{BB962C8B-B14F-4D97-AF65-F5344CB8AC3E}">
        <p14:creationId xmlns:p14="http://schemas.microsoft.com/office/powerpoint/2010/main" val="23291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23528" y="260648"/>
            <a:ext cx="8496944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、計畫後續規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劃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692845" y="1124744"/>
            <a:ext cx="775831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000" indent="-630000" algn="l"/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註：概述計畫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結案後成果落實與投資規劃等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30000" indent="-630000" algn="l">
              <a:spcBef>
                <a:spcPts val="600"/>
              </a:spcBef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後續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成果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落實（國內外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市場營運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規劃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國內外市場擴散需求分析（產品、財務、行銷、通路等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）、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依據分析說明預定擴散之地區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輸出之國家、時程及策略做法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後續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成果應用方式（投資計畫等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307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23528" y="260648"/>
            <a:ext cx="8496944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十五、結論與建議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619672" y="1340768"/>
            <a:ext cx="590465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000" indent="-630000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註：概述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本期計畫執行所獲得的重要結論，含執行過程中的困難與阻礙。</a:t>
            </a:r>
          </a:p>
        </p:txBody>
      </p:sp>
    </p:spTree>
    <p:extLst>
      <p:ext uri="{BB962C8B-B14F-4D97-AF65-F5344CB8AC3E}">
        <p14:creationId xmlns:p14="http://schemas.microsoft.com/office/powerpoint/2010/main" val="22686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018002" y="40466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1800" y="1196752"/>
            <a:ext cx="47525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回覆委員書審意見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查核點說明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計畫目標與架構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前後差異說明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使用者實際應用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服務架構與功能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規格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服務推廣執行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導入後使用情形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營運模式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執行成果量化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效益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成果質化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效益說明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配合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事項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其他重要成果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計畫後續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結論與建議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5662127"/>
            <a:ext cx="2808312" cy="93610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註：如需補充說明，請自行增加項目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60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71343" y="404664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一、回覆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委員書審意見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53745"/>
              </p:ext>
            </p:extLst>
          </p:nvPr>
        </p:nvGraphicFramePr>
        <p:xfrm>
          <a:off x="395536" y="1340768"/>
          <a:ext cx="85206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0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委員意見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廠商回覆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1115616" y="4005064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註：請自行增加欄位或頁數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89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、查核點說明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7201"/>
              </p:ext>
            </p:extLst>
          </p:nvPr>
        </p:nvGraphicFramePr>
        <p:xfrm>
          <a:off x="215517" y="1109126"/>
          <a:ext cx="8712967" cy="540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59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3650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 作 項 目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本期達成進度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截至本期累計進度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差 異 說 明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預定（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實際（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413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401">
                <a:tc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截至本期實際累計工作進度達預定累計工作進度：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B/A %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9356">
                <a:tc>
                  <a:txBody>
                    <a:bodyPr/>
                    <a:lstStyle/>
                    <a:p>
                      <a:pPr marL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分項計畫名稱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各分項本期查核點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是否已完成本期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查核點進度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 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檢討與建議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（※查核點若未達預定進度者，請於本欄詳細說明並加註預定完成期程。）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073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A3.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0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16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  <a:p>
                      <a:pPr marL="2286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B1.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1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016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C1. 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C2. 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1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1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402175" y="40466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計畫目標與架構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00074" y="170080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註：請依照計畫書填寫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2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08084" y="404664"/>
            <a:ext cx="572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、導入前後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差異說明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87624" y="1340768"/>
            <a:ext cx="676875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>
              <a:tabLst>
                <a:tab pos="630238" algn="l"/>
              </a:tabLst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：說明本案導入之應用服務流程與情境說明。請以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 IS/ TO BE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（圖示）說明導入前後之差異。</a:t>
            </a:r>
          </a:p>
        </p:txBody>
      </p:sp>
    </p:spTree>
    <p:extLst>
      <p:ext uri="{BB962C8B-B14F-4D97-AF65-F5344CB8AC3E}">
        <p14:creationId xmlns:p14="http://schemas.microsoft.com/office/powerpoint/2010/main" val="15830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、使用者實際應用說明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95536" y="1268760"/>
            <a:ext cx="835292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註：圖示說明店家與消費者使用本服務之服務流程與接觸點，並分別就店家端、消費端的操作介面進行說明。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13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、應用服務架構與功能規格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37792" y="1412776"/>
            <a:ext cx="686841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：說明各項應用服務實際所使用之軟硬體規格、應用平台與終端設備之介面、以及其他相關標準或介面等。</a:t>
            </a:r>
          </a:p>
        </p:txBody>
      </p:sp>
    </p:spTree>
    <p:extLst>
      <p:ext uri="{BB962C8B-B14F-4D97-AF65-F5344CB8AC3E}">
        <p14:creationId xmlns:p14="http://schemas.microsoft.com/office/powerpoint/2010/main" val="9966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260648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服務推廣執行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55576" y="5157192"/>
            <a:ext cx="7344816" cy="115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註：請填寫已舉辦之推廣活動，並附上相關照片，及後續預計舉辦之推廣活動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56754"/>
              </p:ext>
            </p:extLst>
          </p:nvPr>
        </p:nvGraphicFramePr>
        <p:xfrm>
          <a:off x="356222" y="1551905"/>
          <a:ext cx="85206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推廣活動名稱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辦理時間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辦理地點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參與店家數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台北市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3140968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92390" y="3140968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7" name="矩形 6"/>
          <p:cNvSpPr/>
          <p:nvPr/>
        </p:nvSpPr>
        <p:spPr>
          <a:xfrm>
            <a:off x="6084168" y="3140968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8" name="矩形 7"/>
          <p:cNvSpPr/>
          <p:nvPr/>
        </p:nvSpPr>
        <p:spPr>
          <a:xfrm>
            <a:off x="356222" y="1079592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店家端</a:t>
            </a:r>
          </a:p>
        </p:txBody>
      </p:sp>
    </p:spTree>
    <p:extLst>
      <p:ext uri="{BB962C8B-B14F-4D97-AF65-F5344CB8AC3E}">
        <p14:creationId xmlns:p14="http://schemas.microsoft.com/office/powerpoint/2010/main" val="7530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1652</Words>
  <Application>Microsoft Office PowerPoint</Application>
  <PresentationFormat>如螢幕大小 (4:3)</PresentationFormat>
  <Paragraphs>253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姚仲茵</dc:creator>
  <cp:lastModifiedBy>張慧如</cp:lastModifiedBy>
  <cp:revision>72</cp:revision>
  <cp:lastPrinted>2022-01-06T06:55:56Z</cp:lastPrinted>
  <dcterms:created xsi:type="dcterms:W3CDTF">2019-01-14T09:26:56Z</dcterms:created>
  <dcterms:modified xsi:type="dcterms:W3CDTF">2022-01-07T09:55:54Z</dcterms:modified>
</cp:coreProperties>
</file>