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9" r:id="rId3"/>
    <p:sldId id="270" r:id="rId4"/>
    <p:sldId id="272" r:id="rId5"/>
    <p:sldId id="259" r:id="rId6"/>
    <p:sldId id="262" r:id="rId7"/>
    <p:sldId id="280" r:id="rId8"/>
    <p:sldId id="281" r:id="rId9"/>
    <p:sldId id="260" r:id="rId10"/>
    <p:sldId id="265" r:id="rId11"/>
    <p:sldId id="267" r:id="rId12"/>
    <p:sldId id="274" r:id="rId13"/>
    <p:sldId id="273" r:id="rId14"/>
    <p:sldId id="261" r:id="rId15"/>
    <p:sldId id="263" r:id="rId16"/>
    <p:sldId id="271" r:id="rId17"/>
    <p:sldId id="279" r:id="rId18"/>
    <p:sldId id="275" r:id="rId19"/>
    <p:sldId id="276" r:id="rId20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114" autoAdjust="0"/>
  </p:normalViewPr>
  <p:slideViewPr>
    <p:cSldViewPr>
      <p:cViewPr>
        <p:scale>
          <a:sx n="72" d="100"/>
          <a:sy n="72" d="100"/>
        </p:scale>
        <p:origin x="-2670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EC05A-6081-4CB9-B11A-E7ADBCC3D6F7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760E3-B037-4B40-8ABE-0AC934E3B2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22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新增六</a:t>
            </a:r>
            <a:endParaRPr lang="en-US" altLang="zh-TW" dirty="0" smtClean="0"/>
          </a:p>
          <a:p>
            <a:r>
              <a:rPr lang="zh-TW" altLang="en-US" dirty="0" smtClean="0"/>
              <a:t>九、計畫後續規劃 與十、計畫推廣情形對調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將本年度成果一次講完，再講未來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60E3-B037-4B40-8ABE-0AC934E3B28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1930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補充</a:t>
            </a:r>
            <a:r>
              <a:rPr lang="en-US" altLang="zh-TW" sz="1200" b="1" baseline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</a:t>
            </a:r>
            <a:r>
              <a:rPr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實地場域使用行動支付的相關佐證照片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60E3-B037-4B40-8ABE-0AC934E3B283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888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新增計畫目標，讓委員可以快速知道該案的核心重點</a:t>
            </a:r>
            <a:endParaRPr lang="en-US" altLang="zh-TW" dirty="0" smtClean="0"/>
          </a:p>
          <a:p>
            <a:r>
              <a:rPr lang="zh-TW" altLang="en-US" dirty="0" smtClean="0"/>
              <a:t>新增說明文字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60E3-B037-4B40-8ABE-0AC934E3B28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459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本章節備註說明調整如紅色字體，</a:t>
            </a:r>
            <a:endParaRPr lang="en-US" altLang="zh-TW" dirty="0" smtClean="0"/>
          </a:p>
          <a:p>
            <a:r>
              <a:rPr lang="zh-TW" altLang="en-US" dirty="0" smtClean="0"/>
              <a:t>上下游合作模式於五、帶動上下游產業鏈中說明即可。</a:t>
            </a:r>
            <a:endParaRPr lang="en-US" altLang="zh-TW" dirty="0" smtClean="0"/>
          </a:p>
          <a:p>
            <a:r>
              <a:rPr lang="zh-TW" altLang="en-US" dirty="0" smtClean="0"/>
              <a:t>獲利模式改成營運模式</a:t>
            </a:r>
            <a:r>
              <a:rPr lang="en-US" altLang="zh-TW" dirty="0" smtClean="0"/>
              <a:t>(</a:t>
            </a:r>
            <a:r>
              <a:rPr lang="zh-TW" altLang="en-US" dirty="0" smtClean="0"/>
              <a:t>因為品牌業者</a:t>
            </a:r>
            <a:r>
              <a:rPr lang="en-US" altLang="zh-TW" dirty="0" smtClean="0"/>
              <a:t>-</a:t>
            </a:r>
            <a:r>
              <a:rPr lang="zh-TW" altLang="en-US" dirty="0" smtClean="0"/>
              <a:t>如全家商店並沒有因為導入行動支付而產生新的獲利，故建議改成營運模式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，並獨立一個章節說明</a:t>
            </a:r>
            <a:r>
              <a:rPr lang="en-US" altLang="zh-TW" dirty="0" smtClean="0"/>
              <a:t>_</a:t>
            </a:r>
            <a:r>
              <a:rPr lang="zh-TW" altLang="en-US" dirty="0" smtClean="0"/>
              <a:t>六、營運模式說明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60E3-B037-4B40-8ABE-0AC934E3B28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82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增加紅色說明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60E3-B037-4B40-8ABE-0AC934E3B28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507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新增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媒體報導，便於中企處未來在成果說明及呈現上有較具體的資訊。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推廣活動說明加上</a:t>
            </a:r>
            <a:r>
              <a:rPr lang="en-US" altLang="zh-TW" baseline="0" dirty="0" smtClean="0"/>
              <a:t>(</a:t>
            </a:r>
            <a:r>
              <a:rPr lang="zh-TW" altLang="en-US" baseline="0" dirty="0" smtClean="0"/>
              <a:t>包含</a:t>
            </a:r>
            <a:r>
              <a:rPr lang="en-US" altLang="zh-TW" baseline="0" dirty="0" smtClean="0"/>
              <a:t>TO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B</a:t>
            </a:r>
            <a:r>
              <a:rPr lang="zh-TW" altLang="en-US" baseline="0" dirty="0" smtClean="0"/>
              <a:t>教育訓練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和 </a:t>
            </a:r>
            <a:r>
              <a:rPr lang="en-US" altLang="zh-TW" baseline="0" dirty="0" smtClean="0"/>
              <a:t>TO C</a:t>
            </a:r>
            <a:r>
              <a:rPr lang="zh-TW" altLang="en-US" baseline="0" dirty="0" smtClean="0"/>
              <a:t>行銷活動</a:t>
            </a:r>
            <a:r>
              <a:rPr lang="en-US" altLang="zh-TW" baseline="0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60E3-B037-4B40-8ABE-0AC934E3B28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849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加上右上方請廠商勾選</a:t>
            </a:r>
            <a:r>
              <a:rPr lang="en-US" altLang="zh-TW" dirty="0" smtClean="0"/>
              <a:t>_</a:t>
            </a:r>
            <a:r>
              <a:rPr lang="zh-TW" altLang="en-US" dirty="0" smtClean="0"/>
              <a:t>以便直接檢視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60E3-B037-4B40-8ABE-0AC934E3B28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365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新增紅色字體，可請廠商將執行過程中遭遇的困難提出，可更清楚業界實務上的問題。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60E3-B037-4B40-8ABE-0AC934E3B28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7079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最右邊欄位</a:t>
            </a:r>
            <a:r>
              <a:rPr lang="en-US" altLang="zh-TW" dirty="0" smtClean="0"/>
              <a:t>_</a:t>
            </a:r>
            <a:r>
              <a:rPr lang="zh-TW" altLang="en-US" dirty="0" smtClean="0"/>
              <a:t>新增</a:t>
            </a:r>
            <a:r>
              <a:rPr lang="en-US" altLang="zh-TW" dirty="0" smtClean="0"/>
              <a:t>(</a:t>
            </a:r>
            <a:r>
              <a:rPr lang="zh-TW" altLang="en-US" dirty="0" smtClean="0"/>
              <a:t>計算基準</a:t>
            </a:r>
            <a:r>
              <a:rPr lang="en-US" altLang="zh-TW" dirty="0" smtClean="0"/>
              <a:t>/</a:t>
            </a:r>
            <a:r>
              <a:rPr lang="zh-TW" altLang="en-US" dirty="0" smtClean="0"/>
              <a:t>驗證細項說明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計算基準，如：應用服務增加之營收計算方式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驗證細項說明，如：列出應用場域名稱、列出直</a:t>
            </a:r>
            <a:r>
              <a:rPr lang="en-US" altLang="zh-TW" dirty="0" smtClean="0"/>
              <a:t>(</a:t>
            </a:r>
            <a:r>
              <a:rPr lang="zh-TW" altLang="en-US" dirty="0" smtClean="0"/>
              <a:t>間</a:t>
            </a:r>
            <a:r>
              <a:rPr lang="en-US" altLang="zh-TW" dirty="0" smtClean="0"/>
              <a:t>)</a:t>
            </a:r>
            <a:r>
              <a:rPr lang="zh-TW" altLang="en-US" dirty="0" smtClean="0"/>
              <a:t>接投資業者名稱、新創團隊名稱、產學合作案件名稱、上下游廠商名稱、縣市名稱等。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60E3-B037-4B40-8ABE-0AC934E3B28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997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新增紅色字體說明文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60E3-B037-4B40-8ABE-0AC934E3B283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13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w.news.appledaily.com/life/realtime/20190221/152152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85800" y="764704"/>
            <a:ext cx="7772399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經濟部中小企業處</a:t>
            </a:r>
            <a:endParaRPr lang="en-US" altLang="zh-TW" sz="32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「前瞻基礎建設計畫</a:t>
            </a:r>
            <a:r>
              <a:rPr lang="en-US" altLang="zh-TW" sz="2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普及智慧城鄉生活應用計畫」</a:t>
            </a:r>
            <a:endParaRPr lang="en-US" altLang="zh-TW" sz="2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擴大行動支付普及應用服務補助計畫</a:t>
            </a:r>
          </a:p>
        </p:txBody>
      </p:sp>
      <p:sp>
        <p:nvSpPr>
          <p:cNvPr id="4" name="矩形 3"/>
          <p:cNvSpPr/>
          <p:nvPr/>
        </p:nvSpPr>
        <p:spPr>
          <a:xfrm>
            <a:off x="643770" y="2850517"/>
            <a:ext cx="7812000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（計畫名稱）結案簡報</a:t>
            </a:r>
            <a:endParaRPr lang="en-US" altLang="zh-TW" sz="3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zh-TW" sz="2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zh-TW" sz="2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全程計畫</a:t>
            </a:r>
            <a:r>
              <a:rPr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期間：</a:t>
            </a:r>
            <a:r>
              <a:rPr lang="en-US" altLang="zh-TW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</a:t>
            </a:r>
            <a:r>
              <a:rPr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○○月○○</a:t>
            </a:r>
            <a:r>
              <a:rPr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日～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○○○年○○月○○日</a:t>
            </a:r>
            <a:endParaRPr lang="en-US" altLang="zh-TW" sz="2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執行單位：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執行公司全名，多家聯合執行請逐一填寫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日期：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中華民國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○年○○月○○日</a:t>
            </a: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60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、人力、經費運用情形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971600" y="1340767"/>
            <a:ext cx="6839992" cy="93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請填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列人力經費運用情形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3812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九、計畫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推廣執行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情形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539552" y="5877271"/>
            <a:ext cx="8352928" cy="115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註：請填寫已舉辦之推廣活動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包含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TO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的教育訓練及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TO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的行銷活動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，並附上相關照片，以及獲得獎項或其他機構（雜誌）給予報導肯定之情形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04570"/>
              </p:ext>
            </p:extLst>
          </p:nvPr>
        </p:nvGraphicFramePr>
        <p:xfrm>
          <a:off x="395536" y="1124744"/>
          <a:ext cx="852060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520280"/>
                <a:gridCol w="2140001"/>
                <a:gridCol w="1855346"/>
                <a:gridCol w="1356909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編號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推廣活動名稱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辦理時間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辦理地點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參與人數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例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行動支付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服務推廣說明會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台北市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2(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例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行動支付啟用記者會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高雄市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83568" y="4581129"/>
            <a:ext cx="2448272" cy="15121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新聞畫面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92390" y="4581129"/>
            <a:ext cx="2448272" cy="15121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84168" y="4581129"/>
            <a:ext cx="2448272" cy="15121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廣宣品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)…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842895"/>
              </p:ext>
            </p:extLst>
          </p:nvPr>
        </p:nvGraphicFramePr>
        <p:xfrm>
          <a:off x="442816" y="2992636"/>
          <a:ext cx="852060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520280"/>
                <a:gridCol w="2140001"/>
                <a:gridCol w="3212255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編號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新聞標題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媒體名稱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刊登時間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新聞連結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1(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例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智慧健康年 彰化要動起來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中時電子報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3"/>
                        </a:rPr>
                        <a:t>https://tw.news.appledaily.com/life/realtime/20190221/1521522</a:t>
                      </a:r>
                      <a:r>
                        <a:rPr lang="zh-TW" alt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alt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94635" y="75541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推廣活動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95536" y="263691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媒體報導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736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十、計畫後續規劃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475656" y="1700808"/>
            <a:ext cx="6839992" cy="216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如為階段申請者，請填寫第二階段計畫執行規劃如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為一次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申請者，請填寫計畫完成後的成果應用方式或預計投資計畫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04248" y="44624"/>
            <a:ext cx="259127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請勾選</a:t>
            </a:r>
            <a:endParaRPr lang="en-US" altLang="zh-TW" sz="1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□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一次申請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□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階段申請：第一階段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0166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十一、結論與建議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935596" y="1340768"/>
            <a:ext cx="727280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註：概述因執行本計畫所獲得之重要結論與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包含計畫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執行所遭遇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困難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點，例如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：尋找合作商家、導入解決方案、資料分析應用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所遇到的困難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點，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並舉出可能的因應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0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十二、查核點說明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390231"/>
              </p:ext>
            </p:extLst>
          </p:nvPr>
        </p:nvGraphicFramePr>
        <p:xfrm>
          <a:off x="107504" y="1109126"/>
          <a:ext cx="8856983" cy="5404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6876"/>
                <a:gridCol w="765063"/>
                <a:gridCol w="850203"/>
                <a:gridCol w="850203"/>
                <a:gridCol w="849604"/>
                <a:gridCol w="850203"/>
                <a:gridCol w="1004632"/>
                <a:gridCol w="1800199"/>
              </a:tblGrid>
              <a:tr h="303650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 作 項 目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前期累計進度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本期達成進度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截至本期累計進度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差 異 說 明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70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預定（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實際（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90209">
                <a:tc>
                  <a:txBody>
                    <a:bodyPr/>
                    <a:lstStyle/>
                    <a:p>
                      <a:pPr indent="5461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○○○分項執行進度小計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413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0209">
                <a:tc>
                  <a:txBody>
                    <a:bodyPr/>
                    <a:lstStyle/>
                    <a:p>
                      <a:pPr indent="5461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○○○分項執行進度小計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0209">
                <a:tc>
                  <a:txBody>
                    <a:bodyPr/>
                    <a:lstStyle/>
                    <a:p>
                      <a:pPr indent="5461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○○○分項執行進度小計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3401">
                <a:tc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截至本期實際累計工作進度達預定累計工作進度：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B/A %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49356">
                <a:tc>
                  <a:txBody>
                    <a:bodyPr/>
                    <a:lstStyle/>
                    <a:p>
                      <a:pPr marL="3048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分項計畫名稱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各分項本期查核點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是否已完成本期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查核點進度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 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檢討與建議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（※查核點若未達預定進度者，請於本欄詳細說明並加註預定完成期程。）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3073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A1.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A3.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70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7016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</a:t>
                      </a:r>
                    </a:p>
                    <a:p>
                      <a:pPr marL="2286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B1.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B2.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31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7016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C1. 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C2. 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31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135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十三、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KPI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endParaRPr lang="zh-TW" altLang="en-US" sz="3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331714"/>
              </p:ext>
            </p:extLst>
          </p:nvPr>
        </p:nvGraphicFramePr>
        <p:xfrm>
          <a:off x="380580" y="961174"/>
          <a:ext cx="8413961" cy="55101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563838"/>
                <a:gridCol w="800836"/>
                <a:gridCol w="2009287"/>
                <a:gridCol w="1260000"/>
                <a:gridCol w="1260000"/>
                <a:gridCol w="1260000"/>
                <a:gridCol w="1260000"/>
              </a:tblGrid>
              <a:tr h="664347">
                <a:tc>
                  <a:txBody>
                    <a:bodyPr/>
                    <a:lstStyle/>
                    <a:p>
                      <a:pPr indent="-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計畫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-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效益</a:t>
                      </a:r>
                      <a:endParaRPr lang="zh-T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項目</a:t>
                      </a:r>
                      <a:endParaRPr lang="zh-T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預期效益</a:t>
                      </a:r>
                      <a:endParaRPr lang="en-US" altLang="zh-TW" sz="1800" spc="-5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spc="-5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計畫全程</a:t>
                      </a:r>
                      <a:r>
                        <a:rPr lang="en-US" sz="1600" spc="-5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2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實際達成</a:t>
                      </a:r>
                      <a:endParaRPr lang="en-US" altLang="zh-TW" sz="1800" b="1" kern="1200" spc="-5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spc="-5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spc="-5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計畫全程</a:t>
                      </a:r>
                      <a:r>
                        <a:rPr lang="en-US" altLang="zh-TW" sz="1600" spc="-5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差異說明</a:t>
                      </a:r>
                      <a:endParaRPr lang="zh-T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佐證資料</a:t>
                      </a:r>
                      <a:r>
                        <a:rPr lang="en-US" altLang="zh-TW" sz="16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計算基準</a:t>
                      </a:r>
                      <a:r>
                        <a:rPr lang="en-US" altLang="zh-TW" sz="16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6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驗證細項說明</a:t>
                      </a:r>
                      <a:r>
                        <a:rPr lang="en-US" altLang="zh-TW" sz="16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60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00">
                <a:tc rowSpan="8">
                  <a:txBody>
                    <a:bodyPr/>
                    <a:lstStyle/>
                    <a:p>
                      <a:pPr marR="71755" indent="-444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直接效益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64770" marR="635" indent="-635" algn="ctr">
                        <a:spcAft>
                          <a:spcPts val="0"/>
                        </a:spcAft>
                      </a:pPr>
                      <a:r>
                        <a:rPr lang="zh-TW" sz="12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計畫關鍵績效</a:t>
                      </a:r>
                      <a:r>
                        <a:rPr lang="zh-TW" sz="12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</a:t>
                      </a:r>
                      <a:endParaRPr lang="en-US" altLang="zh-TW" sz="1200" b="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64770" marR="635" indent="-635" algn="ctr">
                        <a:spcAft>
                          <a:spcPts val="0"/>
                        </a:spcAft>
                      </a:pPr>
                      <a:r>
                        <a:rPr lang="en-US" sz="12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b="1" spc="-5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必填</a:t>
                      </a:r>
                      <a:r>
                        <a:rPr lang="en-US" sz="1200" b="1" spc="-5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algn="just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應用服務使用人次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040" algn="just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行動支付使用金額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040" algn="just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場域使用行動支付比例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040" algn="just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導入行動支付家數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040" algn="just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應用服務增加之營收</a:t>
                      </a:r>
                      <a:endParaRPr lang="zh-TW" sz="1400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64770" marR="635" algn="ctr">
                        <a:spcAft>
                          <a:spcPts val="0"/>
                        </a:spcAft>
                      </a:pPr>
                      <a:r>
                        <a:rPr lang="zh-TW" sz="1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其它效益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改善XX比率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040"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提升XX比率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040" algn="just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減少XX比率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rowSpan="9">
                  <a:txBody>
                    <a:bodyPr/>
                    <a:lstStyle/>
                    <a:p>
                      <a:pPr marR="71755" indent="-4445"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衍生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效益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770" algn="just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spc="-5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必填</a:t>
                      </a: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應用場域</a:t>
                      </a: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4770" algn="just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必填</a:t>
                      </a: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促成廠商或產業團體之直接投資額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4770" algn="just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必填</a:t>
                      </a: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促成廠商或產業團體之間接投資額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4770" marR="62230" algn="just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r>
                        <a:rPr lang="en-US" sz="1400" spc="2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spc="2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必填</a:t>
                      </a:r>
                      <a:r>
                        <a:rPr lang="en-US" sz="1400" spc="2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400" spc="2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促成廠商或產業團體之產值或衍生商</a:t>
                      </a:r>
                      <a:r>
                        <a:rPr lang="zh-TW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4770" algn="just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必填</a:t>
                      </a: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促成新創</a:t>
                      </a: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微創團隊家數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4770" algn="just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spc="-5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必填</a:t>
                      </a: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400" spc="-5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促進產學研合作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4770" algn="just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必填</a:t>
                      </a: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上下游產業鏈參與廠商數目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4770"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必填</a:t>
                      </a: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4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應用服務實施縣市數目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4770"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en-US" sz="1400" b="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spc="-5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必填</a:t>
                      </a:r>
                      <a:r>
                        <a:rPr lang="en-US" sz="1400" b="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400" b="0" spc="-5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帶動就業人數</a:t>
                      </a:r>
                      <a:endParaRPr lang="zh-TW" sz="14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67543" y="6444044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註：預期效益請依計畫書數值填列，並請將佐證資料列於附件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4713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十四、應配合事項</a:t>
            </a:r>
            <a:endParaRPr lang="zh-TW" altLang="en-US" sz="3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467544" y="1052736"/>
            <a:ext cx="8208912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just">
              <a:spcBef>
                <a:spcPts val="1200"/>
              </a:spcBef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：若計畫書有資料介接與開放規劃，請具體說明開放規劃及內容，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並說明是否規劃相關資料串接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API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管理平台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，以提供第三方合作接取建置衍生應用服務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30238" indent="-630238" algn="just">
              <a:spcBef>
                <a:spcPts val="0"/>
              </a:spcBef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請說明，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OPEN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API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之規劃，若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無規劃也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請提出說明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630238" indent="-630238" algn="just">
              <a:spcBef>
                <a:spcPts val="1200"/>
              </a:spcBef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若計畫書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有開發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App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，請具體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說明所開發或對外提供服務之行動應用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App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，是否符合「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行動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App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基本資安規範」，並依據「行動應用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App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基本資安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檢測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基準」，於對外公開提供服務前取得財團法人全國認證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基金會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TAF)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認可之行動應用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App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基本資安檢測實驗室的檢測通過證明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，留存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佐證資料備查，保障使用者之個人資料安全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30238" indent="-630238" algn="just">
              <a:spcBef>
                <a:spcPts val="0"/>
              </a:spcBef>
            </a:pP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請提供，</a:t>
            </a:r>
            <a:r>
              <a:rPr lang="zh-TW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行動</a:t>
            </a:r>
            <a:r>
              <a:rPr lang="zh-TW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App</a:t>
            </a:r>
            <a:r>
              <a:rPr lang="zh-TW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基本資安檢測實驗室的檢測通過證明</a:t>
            </a:r>
            <a:r>
              <a:rPr lang="zh-TW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文件</a:t>
            </a:r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20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30238" indent="-630238" algn="just">
              <a:spcBef>
                <a:spcPts val="1200"/>
              </a:spcBef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若計畫書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行動票證端末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設備規劃，請具體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說明所設置或對外提供服務之行動票證端末設備，是否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符合台灣資通產業標準協會所公告之行動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票證端末設備相關驗測規範，並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依據該規範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，於對外公開提供服務前取得第三方單位之驗測合格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證明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，留存佐證資料備查，確保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使用者交易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感應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成功率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；惟如於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本計畫期限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屆至或終止時，該規範尚未公告，或已公告卻無任何第三方單位可供驗測，方不在此限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 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30238" indent="-630238" algn="just">
              <a:spcBef>
                <a:spcPts val="0"/>
              </a:spcBef>
            </a:pP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</a:t>
            </a:r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請提供，</a:t>
            </a:r>
            <a:r>
              <a:rPr lang="zh-TW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行動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票證端末設備驗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測合格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證明</a:t>
            </a:r>
            <a:r>
              <a:rPr lang="zh-TW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文件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，若無也請說明</a:t>
            </a:r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25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附件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服務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場域盤點資料檢核表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152004" y="5141223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填寫範例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如上，請自行增加欄位或頁數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9552" y="5013176"/>
            <a:ext cx="12618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資料檢核日期：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21329"/>
              </p:ext>
            </p:extLst>
          </p:nvPr>
        </p:nvGraphicFramePr>
        <p:xfrm>
          <a:off x="557454" y="1220482"/>
          <a:ext cx="8205143" cy="3724665"/>
        </p:xfrm>
        <a:graphic>
          <a:graphicData uri="http://schemas.openxmlformats.org/drawingml/2006/table">
            <a:tbl>
              <a:tblPr firstRow="1" firstCol="1" bandRow="1"/>
              <a:tblGrid>
                <a:gridCol w="484750"/>
                <a:gridCol w="1089588"/>
                <a:gridCol w="864000"/>
                <a:gridCol w="1943917"/>
                <a:gridCol w="1527738"/>
                <a:gridCol w="1404000"/>
                <a:gridCol w="891150"/>
              </a:tblGrid>
              <a:tr h="39356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項次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場</a:t>
                      </a:r>
                      <a:r>
                        <a:rPr lang="zh-TW" sz="1600" b="1" dirty="0" smtClean="0">
                          <a:effectLst/>
                          <a:latin typeface="Times New Roman"/>
                          <a:ea typeface="標楷體"/>
                        </a:rPr>
                        <a:t>域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店家名稱</a:t>
                      </a: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導入支付方式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 smtClean="0">
                          <a:effectLst/>
                          <a:latin typeface="Times New Roman"/>
                          <a:ea typeface="標楷體"/>
                        </a:rPr>
                        <a:t>實際達成情形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差異說明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佐證資料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 smtClean="0">
                          <a:effectLst/>
                          <a:latin typeface="Times New Roman"/>
                          <a:ea typeface="標楷體"/>
                        </a:rPr>
                        <a:t>備</a:t>
                      </a:r>
                      <a:r>
                        <a:rPr lang="zh-TW" altLang="en-US" sz="1600" b="1" dirty="0" smtClean="0">
                          <a:effectLst/>
                          <a:latin typeface="Times New Roman"/>
                          <a:ea typeface="標楷體"/>
                        </a:rPr>
                        <a:t>註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8068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1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台北市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XX</a:t>
                      </a:r>
                      <a:r>
                        <a:rPr lang="zh-TW" sz="1200" dirty="0" smtClean="0">
                          <a:effectLst/>
                          <a:latin typeface="Times New Roman"/>
                          <a:ea typeface="標楷體"/>
                        </a:rPr>
                        <a:t>商圈</a:t>
                      </a:r>
                      <a:endParaRPr lang="en-US" altLang="zh-TW" sz="1200" dirty="0" smtClean="0">
                        <a:effectLst/>
                        <a:latin typeface="Times New Roman"/>
                        <a:ea typeface="標楷體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ABC</a:t>
                      </a: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商店</a:t>
                      </a: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街口支付、</a:t>
                      </a: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LINE</a:t>
                      </a:r>
                      <a:r>
                        <a:rPr lang="en-US" altLang="zh-TW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Pay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1.</a:t>
                      </a: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應用服務使用人次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1,000</a:t>
                      </a:r>
                      <a:endParaRPr lang="zh-TW" altLang="en-US" sz="12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defTabSz="914400" rtl="0" eaLnBrk="1" fontAlgn="auto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2.</a:t>
                      </a: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行動支付使用金額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10,000</a:t>
                      </a:r>
                      <a:endParaRPr lang="zh-TW" sz="12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fontAlgn="auto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dirty="0" smtClean="0">
                          <a:effectLst/>
                          <a:latin typeface="Times New Roman"/>
                          <a:ea typeface="標楷體"/>
                        </a:rPr>
                        <a:t>1.</a:t>
                      </a:r>
                      <a:r>
                        <a:rPr lang="zh-TW" sz="1200" dirty="0" smtClean="0">
                          <a:effectLst/>
                          <a:latin typeface="Times New Roman"/>
                          <a:ea typeface="標楷體"/>
                        </a:rPr>
                        <a:t>增加</a:t>
                      </a:r>
                      <a:r>
                        <a:rPr lang="zh-TW" altLang="en-US" sz="1200" dirty="0" smtClean="0">
                          <a:effectLst/>
                          <a:latin typeface="Times New Roman"/>
                          <a:ea typeface="標楷體"/>
                        </a:rPr>
                        <a:t>使用人次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標楷體"/>
                        </a:rPr>
                        <a:t>500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marL="0" lvl="0" indent="0" algn="just" fontAlgn="auto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dirty="0" smtClean="0">
                          <a:effectLst/>
                          <a:latin typeface="Times New Roman"/>
                          <a:ea typeface="標楷體"/>
                        </a:rPr>
                        <a:t>2.</a:t>
                      </a:r>
                      <a:r>
                        <a:rPr lang="zh-TW" altLang="en-US" sz="1200" dirty="0" smtClean="0">
                          <a:effectLst/>
                          <a:latin typeface="Times New Roman"/>
                          <a:ea typeface="標楷體"/>
                        </a:rPr>
                        <a:t>使用金額</a:t>
                      </a:r>
                      <a:r>
                        <a:rPr lang="zh-TW" sz="1200" dirty="0" smtClean="0">
                          <a:effectLst/>
                          <a:latin typeface="Times New Roman"/>
                          <a:ea typeface="標楷體"/>
                        </a:rPr>
                        <a:t>增加</a:t>
                      </a:r>
                      <a:r>
                        <a:rPr lang="en-US" altLang="zh-TW" sz="1200" dirty="0" smtClean="0">
                          <a:effectLst/>
                          <a:latin typeface="Times New Roman"/>
                          <a:ea typeface="標楷體"/>
                        </a:rPr>
                        <a:t>5,00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標楷體"/>
                        </a:rPr>
                        <a:t>0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1.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後台使用人次</a:t>
                      </a:r>
                      <a:r>
                        <a:rPr lang="zh-TW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清單</a:t>
                      </a:r>
                      <a:endParaRPr lang="zh-TW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2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.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後台使用金額清單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3.</a:t>
                      </a:r>
                      <a:r>
                        <a:rPr lang="zh-TW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商家合約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4.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門市端末設備建置照片</a:t>
                      </a:r>
                      <a:endParaRPr lang="zh-TW" sz="14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12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2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台北市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X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路公車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iCash2.0 NFC</a:t>
                      </a:r>
                      <a:endParaRPr lang="zh-TW" sz="12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1.</a:t>
                      </a:r>
                      <a:r>
                        <a:rPr lang="zh-TW" sz="1200" dirty="0" smtClean="0">
                          <a:effectLst/>
                          <a:latin typeface="Times New Roman"/>
                          <a:ea typeface="標楷體"/>
                        </a:rPr>
                        <a:t>安裝車機</a:t>
                      </a:r>
                      <a:r>
                        <a:rPr lang="zh-TW" altLang="en-US" sz="1200" dirty="0" smtClean="0">
                          <a:effectLst/>
                          <a:latin typeface="Times New Roman"/>
                          <a:ea typeface="標楷體"/>
                        </a:rPr>
                        <a:t>於</a:t>
                      </a:r>
                      <a:r>
                        <a:rPr lang="zh-TW" sz="1200" dirty="0" smtClean="0">
                          <a:effectLst/>
                          <a:latin typeface="Times New Roman"/>
                          <a:ea typeface="標楷體"/>
                        </a:rPr>
                        <a:t>公車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輛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2.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智慧站牌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20</a:t>
                      </a:r>
                      <a:r>
                        <a:rPr lang="zh-TW" sz="1200" dirty="0" smtClean="0">
                          <a:effectLst/>
                          <a:latin typeface="Times New Roman"/>
                          <a:ea typeface="標楷體"/>
                        </a:rPr>
                        <a:t>座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無差異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1.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安裝車機公車清單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2.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智慧站牌布建位置圖或清單及站</a:t>
                      </a:r>
                      <a:r>
                        <a:rPr lang="zh-TW" sz="1200" dirty="0" smtClean="0">
                          <a:effectLst/>
                          <a:latin typeface="Times New Roman"/>
                          <a:ea typeface="標楷體"/>
                        </a:rPr>
                        <a:t>牌照片</a:t>
                      </a: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6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6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62"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總數值</a:t>
                      </a:r>
                      <a:endParaRPr lang="zh-TW" sz="12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3775" marR="13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284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52004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附件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查核點資料檢核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表</a:t>
            </a:r>
            <a:endParaRPr lang="zh-TW" altLang="en-US" sz="3600" b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152004" y="5373216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填寫範例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如上，請自行增加欄位或頁數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350213"/>
              </p:ext>
            </p:extLst>
          </p:nvPr>
        </p:nvGraphicFramePr>
        <p:xfrm>
          <a:off x="640689" y="1484784"/>
          <a:ext cx="7862623" cy="3302000"/>
        </p:xfrm>
        <a:graphic>
          <a:graphicData uri="http://schemas.openxmlformats.org/drawingml/2006/table">
            <a:tbl>
              <a:tblPr firstRow="1" firstCol="1" bandRow="1"/>
              <a:tblGrid>
                <a:gridCol w="648000"/>
                <a:gridCol w="2088000"/>
                <a:gridCol w="792000"/>
                <a:gridCol w="1348341"/>
                <a:gridCol w="864000"/>
                <a:gridCol w="1258282"/>
                <a:gridCol w="864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查核點編號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查核點內容與工作重點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應完成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日期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實際達成情形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差異說明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佐證資料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/>
                          <a:ea typeface="標楷體"/>
                        </a:rPr>
                        <a:t>資料完備</a:t>
                      </a:r>
                      <a:endParaRPr lang="zh-TW" sz="16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A1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完成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XX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服務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APP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需求規格書，內容包含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-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服務功能架構圖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-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服務功能規格說明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-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…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標楷體"/>
                        </a:rPr>
                        <a:t>108/8/15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100%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達成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無</a:t>
                      </a:r>
                      <a:r>
                        <a:rPr lang="zh-TW" sz="1200" dirty="0" smtClean="0">
                          <a:effectLst/>
                          <a:latin typeface="Times New Roman"/>
                          <a:ea typeface="標楷體"/>
                        </a:rPr>
                        <a:t>差異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XX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服務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APP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需求規格</a:t>
                      </a:r>
                      <a:r>
                        <a:rPr lang="zh-TW" sz="1200" dirty="0" smtClean="0">
                          <a:effectLst/>
                          <a:latin typeface="Times New Roman"/>
                          <a:ea typeface="標楷體"/>
                        </a:rPr>
                        <a:t>書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□是 □否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</a:rPr>
                        <a:t>A2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□是 □否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□是 □否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□是 □否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3568" y="4932573"/>
            <a:ext cx="12618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資料檢核日期：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7386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52004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附件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服務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功能架構圖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3548" y="5661248"/>
            <a:ext cx="8136904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：請將服務所有最底層功能列於下頁服務功能資料檢核表</a:t>
            </a:r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0" name="Organization Chart 36"/>
          <p:cNvGrpSpPr>
            <a:grpSpLocks/>
          </p:cNvGrpSpPr>
          <p:nvPr/>
        </p:nvGrpSpPr>
        <p:grpSpPr bwMode="auto">
          <a:xfrm>
            <a:off x="834480" y="1491680"/>
            <a:ext cx="7475040" cy="3737520"/>
            <a:chOff x="1638" y="1584"/>
            <a:chExt cx="10077" cy="5040"/>
          </a:xfrm>
        </p:grpSpPr>
        <p:cxnSp>
          <p:nvCxnSpPr>
            <p:cNvPr id="2105" name="_s2105"/>
            <p:cNvCxnSpPr>
              <a:cxnSpLocks noChangeShapeType="1"/>
              <a:stCxn id="21" idx="0"/>
              <a:endCxn id="14" idx="2"/>
            </p:cNvCxnSpPr>
            <p:nvPr/>
          </p:nvCxnSpPr>
          <p:spPr bwMode="auto">
            <a:xfrm rot="16200000">
              <a:off x="10456" y="3563"/>
              <a:ext cx="360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04" name="_s2104"/>
            <p:cNvCxnSpPr>
              <a:cxnSpLocks noChangeShapeType="1"/>
              <a:stCxn id="20" idx="1"/>
              <a:endCxn id="17" idx="2"/>
            </p:cNvCxnSpPr>
            <p:nvPr/>
          </p:nvCxnSpPr>
          <p:spPr bwMode="auto">
            <a:xfrm rot="10800000">
              <a:off x="5598" y="4463"/>
              <a:ext cx="358" cy="723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03" name="_s2103"/>
            <p:cNvCxnSpPr>
              <a:cxnSpLocks noChangeShapeType="1"/>
              <a:stCxn id="19" idx="1"/>
              <a:endCxn id="15" idx="2"/>
            </p:cNvCxnSpPr>
            <p:nvPr/>
          </p:nvCxnSpPr>
          <p:spPr bwMode="auto">
            <a:xfrm rot="10800000">
              <a:off x="2717" y="4463"/>
              <a:ext cx="361" cy="1802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02" name="_s2102"/>
            <p:cNvCxnSpPr>
              <a:cxnSpLocks noChangeShapeType="1"/>
              <a:stCxn id="18" idx="1"/>
              <a:endCxn id="15" idx="2"/>
            </p:cNvCxnSpPr>
            <p:nvPr/>
          </p:nvCxnSpPr>
          <p:spPr bwMode="auto">
            <a:xfrm rot="10800000">
              <a:off x="2717" y="4463"/>
              <a:ext cx="361" cy="723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01" name="_s2101"/>
            <p:cNvCxnSpPr>
              <a:cxnSpLocks noChangeShapeType="1"/>
              <a:stCxn id="17" idx="0"/>
              <a:endCxn id="12" idx="2"/>
            </p:cNvCxnSpPr>
            <p:nvPr/>
          </p:nvCxnSpPr>
          <p:spPr bwMode="auto">
            <a:xfrm rot="5400000" flipH="1">
              <a:off x="4697" y="2844"/>
              <a:ext cx="361" cy="144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00" name="_s2100"/>
            <p:cNvCxnSpPr>
              <a:cxnSpLocks noChangeShapeType="1"/>
              <a:stCxn id="16" idx="0"/>
              <a:endCxn id="13" idx="2"/>
            </p:cNvCxnSpPr>
            <p:nvPr/>
          </p:nvCxnSpPr>
          <p:spPr bwMode="auto">
            <a:xfrm rot="16200000">
              <a:off x="7937" y="3564"/>
              <a:ext cx="361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99" name="_s2099"/>
            <p:cNvCxnSpPr>
              <a:cxnSpLocks noChangeShapeType="1"/>
              <a:stCxn id="15" idx="0"/>
              <a:endCxn id="12" idx="2"/>
            </p:cNvCxnSpPr>
            <p:nvPr/>
          </p:nvCxnSpPr>
          <p:spPr bwMode="auto">
            <a:xfrm rot="16200000">
              <a:off x="3258" y="2844"/>
              <a:ext cx="360" cy="143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98" name="_s2098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8836" y="864"/>
              <a:ext cx="360" cy="3239"/>
            </a:xfrm>
            <a:prstGeom prst="bentConnector3">
              <a:avLst>
                <a:gd name="adj1" fmla="val 50407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97" name="_s20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5400000" flipH="1">
              <a:off x="7577" y="2124"/>
              <a:ext cx="359" cy="720"/>
            </a:xfrm>
            <a:prstGeom prst="bentConnector3">
              <a:avLst>
                <a:gd name="adj1" fmla="val 50407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96" name="_s2096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5597" y="864"/>
              <a:ext cx="360" cy="3239"/>
            </a:xfrm>
            <a:prstGeom prst="bentConnector3">
              <a:avLst>
                <a:gd name="adj1" fmla="val 50407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_s2095"/>
            <p:cNvSpPr>
              <a:spLocks noChangeArrowheads="1"/>
            </p:cNvSpPr>
            <p:nvPr/>
          </p:nvSpPr>
          <p:spPr bwMode="auto">
            <a:xfrm>
              <a:off x="6316" y="1584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XX</a:t>
              </a:r>
              <a:r>
                <a:rPr kumimoji="1" lang="zh-TW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服務</a:t>
              </a:r>
              <a:r>
                <a:rPr kumimoji="1" lang="en-US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App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2" name="_s2094"/>
            <p:cNvSpPr>
              <a:spLocks noChangeArrowheads="1"/>
            </p:cNvSpPr>
            <p:nvPr/>
          </p:nvSpPr>
          <p:spPr bwMode="auto">
            <a:xfrm>
              <a:off x="3077" y="2664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第一層功能清單</a:t>
              </a:r>
              <a:endParaRPr kumimoji="1" lang="zh-TW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3" name="_s2093"/>
            <p:cNvSpPr>
              <a:spLocks noChangeArrowheads="1"/>
            </p:cNvSpPr>
            <p:nvPr/>
          </p:nvSpPr>
          <p:spPr bwMode="auto">
            <a:xfrm>
              <a:off x="7035" y="2664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第一層功能清單</a:t>
              </a:r>
              <a:endParaRPr kumimoji="1" lang="zh-TW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4" name="_s2092"/>
            <p:cNvSpPr>
              <a:spLocks noChangeArrowheads="1"/>
            </p:cNvSpPr>
            <p:nvPr/>
          </p:nvSpPr>
          <p:spPr bwMode="auto">
            <a:xfrm>
              <a:off x="9555" y="2664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第一層功能清單</a:t>
              </a:r>
              <a:endParaRPr kumimoji="1" lang="zh-TW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5" name="_s2091"/>
            <p:cNvSpPr>
              <a:spLocks noChangeArrowheads="1"/>
            </p:cNvSpPr>
            <p:nvPr/>
          </p:nvSpPr>
          <p:spPr bwMode="auto">
            <a:xfrm>
              <a:off x="1638" y="3744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第二層功能清單</a:t>
              </a:r>
              <a:endParaRPr kumimoji="1" lang="zh-TW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6" name="_s2090"/>
            <p:cNvSpPr>
              <a:spLocks noChangeArrowheads="1"/>
            </p:cNvSpPr>
            <p:nvPr/>
          </p:nvSpPr>
          <p:spPr bwMode="auto">
            <a:xfrm>
              <a:off x="7036" y="3744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最底層功能</a:t>
              </a:r>
              <a:r>
                <a:rPr kumimoji="1" lang="en-US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Fn4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7" name="_s2089"/>
            <p:cNvSpPr>
              <a:spLocks noChangeArrowheads="1"/>
            </p:cNvSpPr>
            <p:nvPr/>
          </p:nvSpPr>
          <p:spPr bwMode="auto">
            <a:xfrm>
              <a:off x="4517" y="3744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第二層功能清單</a:t>
              </a:r>
              <a:endParaRPr kumimoji="1" lang="zh-TW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8" name="_s2088"/>
            <p:cNvSpPr>
              <a:spLocks noChangeArrowheads="1"/>
            </p:cNvSpPr>
            <p:nvPr/>
          </p:nvSpPr>
          <p:spPr bwMode="auto">
            <a:xfrm>
              <a:off x="3077" y="4824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最底層功能</a:t>
              </a:r>
              <a:r>
                <a:rPr kumimoji="1" lang="en-US" altLang="zh-TW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Fn1</a:t>
              </a:r>
              <a:endParaRPr kumimoji="1" lang="en-US" altLang="zh-TW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9" name="_s2087"/>
            <p:cNvSpPr>
              <a:spLocks noChangeArrowheads="1"/>
            </p:cNvSpPr>
            <p:nvPr/>
          </p:nvSpPr>
          <p:spPr bwMode="auto">
            <a:xfrm>
              <a:off x="3077" y="5904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最底層功能</a:t>
              </a:r>
              <a:r>
                <a:rPr kumimoji="1" lang="en-US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Fn2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0" name="_s2086"/>
            <p:cNvSpPr>
              <a:spLocks noChangeArrowheads="1"/>
            </p:cNvSpPr>
            <p:nvPr/>
          </p:nvSpPr>
          <p:spPr bwMode="auto">
            <a:xfrm>
              <a:off x="5956" y="4824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最底層功能</a:t>
              </a:r>
              <a:r>
                <a:rPr kumimoji="1" lang="en-US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Fn3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1" name="_s2085"/>
            <p:cNvSpPr>
              <a:spLocks noChangeArrowheads="1"/>
            </p:cNvSpPr>
            <p:nvPr/>
          </p:nvSpPr>
          <p:spPr bwMode="auto">
            <a:xfrm>
              <a:off x="9556" y="3744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最底層功能</a:t>
              </a:r>
              <a:r>
                <a:rPr kumimoji="1" lang="en-US" altLang="zh-TW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Fn5</a:t>
              </a:r>
              <a:endPara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738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018002" y="40466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11760" y="1052736"/>
            <a:ext cx="36004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回覆委員書審意見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導入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前後差異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服務使用情境 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服務架構與功能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規格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帶動上下游產業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鏈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營運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模式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目前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工作進度質化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人力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、經費運用情形</a:t>
            </a: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計畫推廣執行情形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後續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規劃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結論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與建議</a:t>
            </a: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查核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KPI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應配合事項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附件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084168" y="3861048"/>
            <a:ext cx="2808312" cy="936104"/>
          </a:xfrm>
          <a:prstGeom prst="rect">
            <a:avLst/>
          </a:prstGeom>
          <a:ln>
            <a:solidFill>
              <a:schemeClr val="tx1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註：如需補充說明，請自行增加項目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72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71343" y="404664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一、回覆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委員書審意見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53745"/>
              </p:ext>
            </p:extLst>
          </p:nvPr>
        </p:nvGraphicFramePr>
        <p:xfrm>
          <a:off x="395536" y="1340768"/>
          <a:ext cx="85206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614"/>
                <a:gridCol w="3582866"/>
                <a:gridCol w="4200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委員意見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廠商回覆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>
          <a:xfrm>
            <a:off x="1115616" y="4005064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註：請自行增加欄位或頁數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890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1050995"/>
            <a:ext cx="9144000" cy="7058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708084" y="404664"/>
            <a:ext cx="5727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二、導入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前後差異說明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95536" y="1700808"/>
            <a:ext cx="835292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>
              <a:tabLst>
                <a:tab pos="630238" algn="l"/>
              </a:tabLst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註：請說明應用服務導入前及導入後之差異，建議以圖像說明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AS-IS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圖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vs 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-BE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圖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），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呈現內容須包含以下：</a:t>
            </a: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30238" indent="-179388" algn="l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服務流程前、後差異或系統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功能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前、後差異</a:t>
            </a: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30238" indent="-179388" algn="l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效益上的前、後差異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如導入後結帳效率提升、營業額提升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59406" y="1203866"/>
            <a:ext cx="6981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計畫目標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 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請說明導入後解決了什麼問題，達到什麼目標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307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936" y="260648"/>
            <a:ext cx="806412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三、應用服務使用情境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95536" y="1340768"/>
            <a:ext cx="8352928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8038" indent="-808038" algn="just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請說明行動支付應用服務內容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支付工具類型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，並針對消費者的服務流程說明應用服務使用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情境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0238" indent="-630238" algn="l"/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0238" indent="-630238" algn="l"/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0238" indent="-630238" algn="l"/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0238" indent="-630238" algn="l"/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8038" indent="-808038" algn="just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說明行動支付應用模式內容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支付工具類型、業者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，並針對消費者的服務流程、情境、資訊流、金流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endParaRPr lang="zh-TW" altLang="en-US" sz="2400" strike="dblStrike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4849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936" y="260648"/>
            <a:ext cx="806412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四、應用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架構與功能規格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755576" y="1484784"/>
            <a:ext cx="756084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just"/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註：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請以樹狀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圖或階層圖方式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呈現</a:t>
            </a: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23888" algn="just"/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有相關系統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規劃可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配合實機體驗、展示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或播放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影片，請各執行單位自行準備並將準備時間評估於簡報時間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內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30238" indent="-630238" algn="just"/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應用服務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DEMO-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實機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架設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DEMO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、影片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DEMO…)</a:t>
            </a:r>
          </a:p>
        </p:txBody>
      </p:sp>
    </p:spTree>
    <p:extLst>
      <p:ext uri="{BB962C8B-B14F-4D97-AF65-F5344CB8AC3E}">
        <p14:creationId xmlns:p14="http://schemas.microsoft.com/office/powerpoint/2010/main" val="99662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936" y="260648"/>
            <a:ext cx="806412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、帶動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上下游產業鏈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99592" y="1484784"/>
            <a:ext cx="740013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：建議以圖示說明，導入此應用服務帶動之上下游產業鏈，並標示上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下游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企業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名稱，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及標示彼此間的合作關係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504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六、營運模式說明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871935" y="1484784"/>
            <a:ext cx="740013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just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註：若是行動支付解決方案，請說明計價模式。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0238" indent="-630238" algn="just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若是品牌業者，請說明行動支付與銀行、第三方支付平台的手續費分潤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模式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756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、目前工作進度質化說明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607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2017</Words>
  <Application>Microsoft Office PowerPoint</Application>
  <PresentationFormat>如螢幕大小 (4:3)</PresentationFormat>
  <Paragraphs>385</Paragraphs>
  <Slides>19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姚仲茵</dc:creator>
  <cp:lastModifiedBy>孫承祥</cp:lastModifiedBy>
  <cp:revision>84</cp:revision>
  <dcterms:created xsi:type="dcterms:W3CDTF">2019-01-14T09:26:56Z</dcterms:created>
  <dcterms:modified xsi:type="dcterms:W3CDTF">2019-02-23T03:35:18Z</dcterms:modified>
</cp:coreProperties>
</file>