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0" r:id="rId2"/>
    <p:sldId id="311" r:id="rId3"/>
    <p:sldId id="312" r:id="rId4"/>
    <p:sldId id="313" r:id="rId5"/>
    <p:sldId id="314" r:id="rId6"/>
    <p:sldId id="320" r:id="rId7"/>
    <p:sldId id="321" r:id="rId8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FABFCF23-3B69-468F-B69F-88F6DE6A72F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E9F1F5"/>
          </a:solidFill>
        </a:fill>
      </a:tcStyle>
    </a:band1H>
    <a:band1V>
      <a:tcStyle>
        <a:tcBdr/>
        <a:fill>
          <a:solidFill>
            <a:srgbClr val="E9F1F5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4BACC6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FFFFFF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Row>
  </a:tblStyle>
  <a:tblStyle styleId="{7DF18680-E054-41AD-8BC1-D1AEF772440D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F1F5"/>
          </a:solidFill>
        </a:fill>
      </a:tcStyle>
    </a:wholeTbl>
    <a:band1H>
      <a:tcStyle>
        <a:tcBdr/>
        <a:fill>
          <a:solidFill>
            <a:srgbClr val="D0E3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0E3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BACC6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BACC6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BACC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2" d="100"/>
          <a:sy n="62" d="100"/>
        </p:scale>
        <p:origin x="8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idx="1"/>
          </p:nvPr>
        </p:nvSpPr>
        <p:spPr>
          <a:xfrm>
            <a:off x="3855833" y="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EBA3D981-3074-4865-BDFA-679F3A059838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備忘稿版面配置區 4"/>
          <p:cNvSpPr txBox="1">
            <a:spLocks noGrp="1"/>
          </p:cNvSpPr>
          <p:nvPr>
            <p:ph type="body" sz="quarter" idx="3"/>
          </p:nvPr>
        </p:nvSpPr>
        <p:spPr>
          <a:xfrm>
            <a:off x="680720" y="4783305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944064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3855833" y="9440641"/>
            <a:ext cx="2949787" cy="4986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53EC3F8F-0828-4DD9-911E-05EE94125E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0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zh-TW" sz="1200" b="0" i="0" u="none" strike="noStrike" kern="1200" cap="none" spc="0" baseline="0">
        <a:solidFill>
          <a:srgbClr val="000000"/>
        </a:solidFill>
        <a:uFillTx/>
        <a:latin typeface="Calibri"/>
        <a:ea typeface="新細明體" pitchFamily="1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3855833" y="9440641"/>
            <a:ext cx="2949787" cy="4986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40069CA-0467-4AF7-840F-A4B10EA6CB60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3855833" y="9440641"/>
            <a:ext cx="2949787" cy="49869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CAEF864-DB93-4DAD-A0CE-543251C2DE02}" type="slidenum">
              <a:t>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/>
              <a:ea typeface="新細明體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914400" y="2130423"/>
            <a:ext cx="10363196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6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009F03-2B51-4975-8D8F-4CE2F5FC90A7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5E3867-045C-4194-BCF1-714E4902598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8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9654D7-DA0B-4EAD-B3D6-17D3A0D7990A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846383-94CD-43ED-86FF-562C1FC40B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4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8839203" y="274640"/>
            <a:ext cx="27432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609603" y="274640"/>
            <a:ext cx="8026402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D9895C-118A-43EE-8862-E82AFA57960E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5B74D-FB2C-4A5F-953C-FA55AC67EB0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6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76AEDD-3F5B-423A-BF9E-60243CAA3A1C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DB0EE0-3E12-4C9C-A04F-9F0D983138E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B83567-3991-4AD2-ACEA-69296DAA39FC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8B9472-B149-45A1-8CAF-25BEF21745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3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963082" y="4406905"/>
            <a:ext cx="10363196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963082" y="2906713"/>
            <a:ext cx="10363196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79E5B8-5660-4C0C-91C5-18DEE9C15944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62C8C2-EA4B-4F7F-A933-D91862458A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51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609603" y="1600200"/>
            <a:ext cx="5384801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197602" y="1600200"/>
            <a:ext cx="5384801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DAD57D-149F-4B30-BF48-6FC9C1165827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2EAAB-3C7D-40A5-A14D-3CB1850CDE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6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3" y="1535113"/>
            <a:ext cx="5386913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609603" y="2174872"/>
            <a:ext cx="5386913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6193368" y="2174872"/>
            <a:ext cx="538903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CF2836-6706-4C6B-BF4A-F6695DDABC2C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8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C3CC29-0319-4F72-B918-469E05D7DE1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9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442C0A-B157-48EB-BD09-77D4FCF91FC5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4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2BC183-7A29-476E-BF78-4E872864F69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1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97CD0E-74E6-4460-9C89-F3DC2C61C9A2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3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14295D-E9BE-4DC1-9B77-09F710926A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0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609603" y="273048"/>
            <a:ext cx="4011079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766730" y="273048"/>
            <a:ext cx="6815663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609603" y="1435105"/>
            <a:ext cx="4011079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7FD9A4-939D-42A1-A896-1A50B5BBBFE7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94FF01-4FE8-48C2-B5B6-4DDFC48FE9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2389720" y="4800600"/>
            <a:ext cx="73152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2389720" y="612776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lang="en-US"/>
            </a:lvl1pPr>
          </a:lstStyle>
          <a:p>
            <a:pPr lvl="0"/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2389720" y="5367335"/>
            <a:ext cx="73152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2BB123-BDA9-4DBA-834C-EC6B84A3DF46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6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FA7B50-3697-4E79-B23A-398400449B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609603" y="27464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609603" y="1600200"/>
            <a:ext cx="109728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609603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FEB18884-A7C9-47E5-A5B3-F7A04DE9D10B}" type="datetime1">
              <a:rPr lang="en-US"/>
              <a:pPr lvl="0"/>
              <a:t>9/25/2023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4165604" y="6356351"/>
            <a:ext cx="3860797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8737604" y="6356351"/>
            <a:ext cx="284479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 pitchFamily="18"/>
              </a:defRPr>
            </a:lvl1pPr>
          </a:lstStyle>
          <a:p>
            <a:pPr lvl="0"/>
            <a:fld id="{33A1CD7F-D115-4A89-8AD1-B8043717F85D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/>
        <a:buChar char="•"/>
        <a:tabLst/>
        <a:defRPr lang="zh-TW" sz="32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 pitchFamily="1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/>
          <p:nvPr/>
        </p:nvSpPr>
        <p:spPr>
          <a:xfrm>
            <a:off x="2095503" y="642942"/>
            <a:ext cx="8143875" cy="2143125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 dirty="0" smtClean="0">
                <a:uFillTx/>
                <a:latin typeface="標楷體" pitchFamily="65"/>
                <a:ea typeface="標楷體" pitchFamily="65"/>
                <a:cs typeface="Times New Roman" pitchFamily="18"/>
              </a:rPr>
              <a:t>經濟部</a:t>
            </a:r>
            <a:r>
              <a:rPr lang="zh-TW" altLang="en-US" sz="3200" b="1" dirty="0">
                <a:latin typeface="標楷體" pitchFamily="65"/>
                <a:ea typeface="標楷體" pitchFamily="65"/>
                <a:cs typeface="Times New Roman" pitchFamily="18"/>
              </a:rPr>
              <a:t>中小及新創企業署</a:t>
            </a:r>
            <a:r>
              <a:rPr lang="en-US" sz="3200" b="1" i="0" strike="noStrike" kern="1200" cap="none" spc="0" baseline="0" dirty="0">
                <a:uFillTx/>
                <a:latin typeface="標楷體" pitchFamily="65"/>
                <a:ea typeface="標楷體" pitchFamily="65"/>
                <a:cs typeface="Times New Roman" pitchFamily="18"/>
              </a:rPr>
              <a:t/>
            </a:r>
            <a:br>
              <a:rPr lang="en-US" sz="3200" b="1" i="0" strike="noStrike" kern="1200" cap="none" spc="0" baseline="0" dirty="0">
                <a:uFillTx/>
                <a:latin typeface="標楷體" pitchFamily="65"/>
                <a:ea typeface="標楷體" pitchFamily="65"/>
                <a:cs typeface="Times New Roman" pitchFamily="18"/>
              </a:rPr>
            </a:br>
            <a:r>
              <a:rPr lang="zh-TW" sz="3200" b="1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>小型企業創新研發計畫</a:t>
            </a:r>
            <a: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  <a:t/>
            </a:r>
            <a:br>
              <a:rPr lang="en-US" sz="3200" b="1" i="0" u="none" strike="noStrike" kern="1200" cap="none" spc="0" baseline="0" dirty="0">
                <a:solidFill>
                  <a:srgbClr val="000000"/>
                </a:solidFill>
                <a:uFillTx/>
                <a:latin typeface="標楷體" pitchFamily="65"/>
                <a:ea typeface="標楷體" pitchFamily="65"/>
                <a:cs typeface="Times New Roman" pitchFamily="18"/>
              </a:rPr>
            </a:br>
            <a:endParaRPr lang="en-US" sz="1800" b="1" i="0" u="none" strike="noStrike" kern="1200" cap="none" spc="0" baseline="0" dirty="0">
              <a:solidFill>
                <a:srgbClr val="595959"/>
              </a:solidFill>
              <a:uFillTx/>
              <a:latin typeface="標楷體" pitchFamily="65"/>
              <a:ea typeface="標楷體" pitchFamily="65"/>
              <a:cs typeface="Times New Roman" pitchFamily="18"/>
            </a:endParaRPr>
          </a:p>
        </p:txBody>
      </p:sp>
      <p:sp>
        <p:nvSpPr>
          <p:cNvPr id="3" name="副標題 2"/>
          <p:cNvSpPr/>
          <p:nvPr/>
        </p:nvSpPr>
        <p:spPr>
          <a:xfrm>
            <a:off x="1881185" y="2495159"/>
            <a:ext cx="8572500" cy="297408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200" b="1" i="0" u="none" strike="noStrike" kern="1200" cap="none" spc="0" baseline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○○○○○○○○</a:t>
            </a:r>
            <a:r>
              <a:rPr lang="zh-TW" sz="3000" b="1" i="0" u="none" strike="noStrike" kern="1200" cap="none" spc="0" baseline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計畫</a:t>
            </a:r>
            <a:r>
              <a:rPr lang="en-US" sz="3000" b="1" i="0" u="none" strike="noStrike" kern="1200" cap="none" spc="0" baseline="0">
                <a:solidFill>
                  <a:srgbClr val="A6A6A6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(</a:t>
            </a:r>
            <a:r>
              <a:rPr lang="zh-TW" sz="3000" b="1" i="0" u="none" strike="noStrike" kern="1200" cap="none" spc="0" baseline="0">
                <a:solidFill>
                  <a:srgbClr val="A6A6A6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計畫名稱</a:t>
            </a:r>
            <a:r>
              <a:rPr lang="en-US" sz="3000" b="1" i="0" u="none" strike="noStrike" kern="1200" cap="none" spc="0" baseline="0">
                <a:solidFill>
                  <a:srgbClr val="A6A6A6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)</a:t>
            </a: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100" b="0" i="0" u="none" strike="noStrike" kern="1200" cap="none" spc="0" baseline="0">
                <a:solidFill>
                  <a:srgbClr val="595959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	</a:t>
            </a: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1" i="0" u="none" strike="noStrike" kern="1200" cap="none" spc="0" baseline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○○○年○○月</a:t>
            </a:r>
            <a:r>
              <a:rPr lang="en-US" sz="2400" b="1" i="0" u="none" strike="noStrike" kern="1200" cap="none" spc="0" baseline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1</a:t>
            </a:r>
            <a:r>
              <a:rPr lang="zh-TW" sz="2400" b="1" i="0" u="none" strike="noStrike" kern="1200" cap="none" spc="0" baseline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日至</a:t>
            </a:r>
            <a:endParaRPr lang="en-US" sz="2400" b="1" i="0" u="none" strike="noStrike" kern="1200" cap="none" spc="0" baseline="0">
              <a:solidFill>
                <a:srgbClr val="0D0D0D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1" i="0" u="none" strike="noStrike" kern="1200" cap="none" spc="0" baseline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○○○年○○月○○日（計○個月）</a:t>
            </a:r>
            <a:endParaRPr lang="en-US" sz="2400" b="1" i="0" u="none" strike="noStrike" kern="1200" cap="none" spc="0" baseline="0">
              <a:solidFill>
                <a:srgbClr val="0D0D0D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3000" b="1" i="0" u="none" strike="noStrike" kern="1200" cap="none" spc="0" baseline="0">
              <a:solidFill>
                <a:srgbClr val="0D0D0D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3000" b="1" i="0" u="none" strike="noStrike" kern="1200" cap="none" spc="0" baseline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申請企業名稱</a:t>
            </a:r>
            <a:endParaRPr lang="en-US" sz="2100" b="0" i="0" u="none" strike="noStrike" kern="1200" cap="none" spc="0" baseline="0">
              <a:solidFill>
                <a:srgbClr val="595959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>
              <a:solidFill>
                <a:srgbClr val="0D0D0D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400" b="1" i="0" u="none" strike="noStrike" kern="1200" cap="none" spc="0" baseline="0">
                <a:solidFill>
                  <a:srgbClr val="0D0D0D"/>
                </a:solidFill>
                <a:uFillTx/>
                <a:latin typeface="Times New Roman" pitchFamily="18"/>
                <a:ea typeface="標楷體" pitchFamily="65"/>
                <a:cs typeface="Times New Roman" pitchFamily="18"/>
              </a:rPr>
              <a:t>報告人：○○○</a:t>
            </a:r>
            <a:endParaRPr lang="en-US" sz="2400" b="1" i="0" u="none" strike="noStrike" kern="1200" cap="none" spc="0" baseline="0">
              <a:solidFill>
                <a:srgbClr val="0D0D0D"/>
              </a:solidFill>
              <a:uFillTx/>
              <a:latin typeface="Times New Roman" pitchFamily="18"/>
              <a:ea typeface="標楷體" pitchFamily="65"/>
              <a:cs typeface="Times New Roman" pitchFamily="18"/>
            </a:endParaRPr>
          </a:p>
        </p:txBody>
      </p:sp>
      <p:sp>
        <p:nvSpPr>
          <p:cNvPr id="4" name="Text Box 34"/>
          <p:cNvSpPr txBox="1"/>
          <p:nvPr/>
        </p:nvSpPr>
        <p:spPr>
          <a:xfrm>
            <a:off x="414679" y="347516"/>
            <a:ext cx="899795" cy="360045"/>
          </a:xfrm>
          <a:prstGeom prst="rect">
            <a:avLst/>
          </a:prstGeom>
          <a:solidFill>
            <a:srgbClr val="FFFFFF"/>
          </a:solidFill>
          <a:ln w="9528">
            <a:solidFill>
              <a:srgbClr val="333300"/>
            </a:solidFill>
            <a:prstDash val="solid"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algn="ctr" fontAlgn="ctr">
              <a:spcBef>
                <a:spcPts val="500"/>
              </a:spcBef>
              <a:spcAft>
                <a:spcPts val="0"/>
              </a:spcAft>
            </a:pPr>
            <a:r>
              <a:rPr lang="zh-TW" sz="18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附件</a:t>
            </a:r>
            <a:r>
              <a:rPr lang="en-US" sz="18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</a:t>
            </a:r>
            <a:endParaRPr lang="zh-TW" sz="1200" kern="15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b="1">
                <a:latin typeface="Times New Roman"/>
                <a:ea typeface="標楷體"/>
              </a:rPr>
              <a:t>簡報大綱</a:t>
            </a:r>
            <a:endParaRPr lang="en-US" b="1">
              <a:latin typeface="Times New Roman"/>
              <a:ea typeface="標楷體"/>
            </a:endParaRPr>
          </a:p>
        </p:txBody>
      </p:sp>
      <p:sp>
        <p:nvSpPr>
          <p:cNvPr id="3" name="投影片編號版面配置區 3"/>
          <p:cNvSpPr txBox="1"/>
          <p:nvPr/>
        </p:nvSpPr>
        <p:spPr>
          <a:xfrm>
            <a:off x="8737604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2092819-389D-447E-BDD1-54CBF614A571}" type="slidenum">
              <a:t>2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4" name="文字版面配置區 2"/>
          <p:cNvSpPr txBox="1"/>
          <p:nvPr/>
        </p:nvSpPr>
        <p:spPr>
          <a:xfrm>
            <a:off x="1981203" y="1628802"/>
            <a:ext cx="8229600" cy="472754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971550" marR="0" lvl="1" indent="-51435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Calibri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971550" marR="0" lvl="1" indent="-51435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"/>
              <a:buAutoNum type="ea1JpnKor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公司概況</a:t>
            </a:r>
            <a:endParaRPr lang="en-US" sz="2800" b="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971550" marR="0" lvl="1" indent="-51435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"/>
              <a:buAutoNum type="ea1JpnKor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計畫創新性與競爭力分析</a:t>
            </a:r>
            <a:endParaRPr lang="en-US" sz="2800" b="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971550" marR="0" lvl="1" indent="-51435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"/>
              <a:buAutoNum type="ea1JpnKor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實施方式</a:t>
            </a:r>
            <a:endParaRPr lang="en-US" sz="2800" b="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971550" marR="0" lvl="1" indent="-51435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"/>
              <a:buAutoNum type="ea1JpnKor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審查</a:t>
            </a:r>
            <a:r>
              <a:rPr lang="zh-TW" sz="2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意見</a:t>
            </a:r>
            <a:r>
              <a:rPr lang="zh-TW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回覆</a:t>
            </a:r>
            <a:endParaRPr lang="en-US" sz="2800" b="0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971550" marR="0" lvl="1" indent="-514350" algn="l" defTabSz="914400" rtl="0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"/>
              <a:buAutoNum type="ea1JpnKor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附件</a:t>
            </a:r>
            <a:endParaRPr lang="en-US" altLang="zh-TW" sz="2800" b="0" i="0" u="none" strike="noStrike" kern="1200" cap="none" spc="0" baseline="0" dirty="0" smtClean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  <p:sp>
        <p:nvSpPr>
          <p:cNvPr id="5" name="矩形 5"/>
          <p:cNvSpPr/>
          <p:nvPr/>
        </p:nvSpPr>
        <p:spPr>
          <a:xfrm>
            <a:off x="7697812" y="1694273"/>
            <a:ext cx="3672404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簡報時間為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30</a:t>
            </a: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分鐘。</a:t>
            </a:r>
            <a:endParaRPr lang="en-US" sz="1800" b="1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報告者原則上以計畫主持人為主。</a:t>
            </a:r>
            <a:endParaRPr lang="en-US" sz="1800" b="1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不可刪減大綱及頁碼。</a:t>
            </a:r>
            <a:endParaRPr lang="en-US" sz="1800" b="1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TW" b="1">
                <a:latin typeface="Times New Roman"/>
                <a:ea typeface="標楷體"/>
              </a:rPr>
              <a:t>一、公司概況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1603171" y="1688686"/>
            <a:ext cx="8918371" cy="4525959"/>
          </a:xfrm>
        </p:spPr>
        <p:txBody>
          <a:bodyPr/>
          <a:lstStyle/>
          <a:p>
            <a:pPr marL="514350" lvl="1" indent="-514350" algn="just">
              <a:buFont typeface="Calibri"/>
              <a:buAutoNum type="arabicPeriod"/>
            </a:pPr>
            <a:r>
              <a:rPr lang="zh-TW" sz="3000">
                <a:latin typeface="Times New Roman"/>
                <a:ea typeface="標楷體"/>
              </a:rPr>
              <a:t>公司簡述</a:t>
            </a:r>
            <a:endParaRPr lang="en-US" sz="300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>
                <a:latin typeface="Times New Roman"/>
                <a:ea typeface="標楷體"/>
              </a:rPr>
              <a:t>近三年營運及財務狀況</a:t>
            </a:r>
            <a:endParaRPr lang="en-US" sz="300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endParaRPr lang="en-US" sz="300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>
                <a:latin typeface="Times New Roman"/>
                <a:ea typeface="標楷體"/>
              </a:rPr>
              <a:t>研發成果：已獲得獎項及與本計畫相關之專利</a:t>
            </a:r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8737604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098E43B-8A70-439F-85BE-8AB013D7BFE1}" type="slidenum">
              <a:t>3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145648" y="1240913"/>
            <a:ext cx="3672404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展現公司優勢。</a:t>
            </a:r>
            <a:endParaRPr lang="en-US" sz="1800" b="1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重點檢附計畫相關獎項或專利，展現可執行計畫的能力。</a:t>
            </a:r>
            <a:endParaRPr lang="en-US" sz="1800" b="1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258790" y="2804547"/>
          <a:ext cx="10146635" cy="2734172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861654">
                  <a:extLst>
                    <a:ext uri="{9D8B030D-6E8A-4147-A177-3AD203B41FA5}">
                      <a16:colId xmlns:a16="http://schemas.microsoft.com/office/drawing/2014/main" val="4008206025"/>
                    </a:ext>
                  </a:extLst>
                </a:gridCol>
                <a:gridCol w="763304">
                  <a:extLst>
                    <a:ext uri="{9D8B030D-6E8A-4147-A177-3AD203B41FA5}">
                      <a16:colId xmlns:a16="http://schemas.microsoft.com/office/drawing/2014/main" val="671097377"/>
                    </a:ext>
                  </a:extLst>
                </a:gridCol>
                <a:gridCol w="904570">
                  <a:extLst>
                    <a:ext uri="{9D8B030D-6E8A-4147-A177-3AD203B41FA5}">
                      <a16:colId xmlns:a16="http://schemas.microsoft.com/office/drawing/2014/main" val="292503048"/>
                    </a:ext>
                  </a:extLst>
                </a:gridCol>
                <a:gridCol w="1093786">
                  <a:extLst>
                    <a:ext uri="{9D8B030D-6E8A-4147-A177-3AD203B41FA5}">
                      <a16:colId xmlns:a16="http://schemas.microsoft.com/office/drawing/2014/main" val="3311813984"/>
                    </a:ext>
                  </a:extLst>
                </a:gridCol>
                <a:gridCol w="754672">
                  <a:extLst>
                    <a:ext uri="{9D8B030D-6E8A-4147-A177-3AD203B41FA5}">
                      <a16:colId xmlns:a16="http://schemas.microsoft.com/office/drawing/2014/main" val="1017968037"/>
                    </a:ext>
                  </a:extLst>
                </a:gridCol>
                <a:gridCol w="924229">
                  <a:extLst>
                    <a:ext uri="{9D8B030D-6E8A-4147-A177-3AD203B41FA5}">
                      <a16:colId xmlns:a16="http://schemas.microsoft.com/office/drawing/2014/main" val="3378403911"/>
                    </a:ext>
                  </a:extLst>
                </a:gridCol>
                <a:gridCol w="1082759">
                  <a:extLst>
                    <a:ext uri="{9D8B030D-6E8A-4147-A177-3AD203B41FA5}">
                      <a16:colId xmlns:a16="http://schemas.microsoft.com/office/drawing/2014/main" val="977092680"/>
                    </a:ext>
                  </a:extLst>
                </a:gridCol>
                <a:gridCol w="755879">
                  <a:extLst>
                    <a:ext uri="{9D8B030D-6E8A-4147-A177-3AD203B41FA5}">
                      <a16:colId xmlns:a16="http://schemas.microsoft.com/office/drawing/2014/main" val="303977475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98287690"/>
                    </a:ext>
                  </a:extLst>
                </a:gridCol>
                <a:gridCol w="1091382">
                  <a:extLst>
                    <a:ext uri="{9D8B030D-6E8A-4147-A177-3AD203B41FA5}">
                      <a16:colId xmlns:a16="http://schemas.microsoft.com/office/drawing/2014/main" val="2682348278"/>
                    </a:ext>
                  </a:extLst>
                </a:gridCol>
              </a:tblGrid>
              <a:tr h="593171">
                <a:tc rowSpan="2">
                  <a:txBody>
                    <a:bodyPr/>
                    <a:lstStyle/>
                    <a:p>
                      <a:pPr lvl="0" indent="1271"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latin typeface="標楷體" pitchFamily="65"/>
                          <a:ea typeface="標楷體" pitchFamily="65"/>
                        </a:rPr>
                        <a:t>公司主要</a:t>
                      </a:r>
                    </a:p>
                    <a:p>
                      <a:pPr lvl="0" algn="ctr" fontAlgn="b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latin typeface="標楷體" pitchFamily="65"/>
                          <a:ea typeface="標楷體" pitchFamily="65"/>
                        </a:rPr>
                        <a:t>產品項目</a:t>
                      </a:r>
                      <a:r>
                        <a:rPr lang="en-US" sz="1600" b="1">
                          <a:latin typeface="標楷體" pitchFamily="65"/>
                          <a:ea typeface="標楷體" pitchFamily="65"/>
                        </a:rPr>
                        <a:t>(</a:t>
                      </a:r>
                      <a:r>
                        <a:rPr lang="zh-TW" sz="1600" b="1">
                          <a:latin typeface="標楷體" pitchFamily="65"/>
                          <a:ea typeface="標楷體" pitchFamily="65"/>
                        </a:rPr>
                        <a:t>近</a:t>
                      </a:r>
                      <a:r>
                        <a:rPr lang="en-US" sz="1600" b="1">
                          <a:latin typeface="標楷體" pitchFamily="65"/>
                          <a:ea typeface="標楷體" pitchFamily="65"/>
                        </a:rPr>
                        <a:t>3</a:t>
                      </a:r>
                      <a:r>
                        <a:rPr lang="zh-TW" sz="1600" b="1">
                          <a:latin typeface="標楷體" pitchFamily="65"/>
                          <a:ea typeface="標楷體" pitchFamily="65"/>
                        </a:rPr>
                        <a:t>年</a:t>
                      </a:r>
                      <a:r>
                        <a:rPr lang="en-US" sz="1600" b="1">
                          <a:latin typeface="標楷體" pitchFamily="65"/>
                          <a:ea typeface="標楷體" pitchFamily="65"/>
                        </a:rPr>
                        <a:t>)</a:t>
                      </a:r>
                      <a:endParaRPr lang="zh-TW" sz="1600" b="1">
                        <a:latin typeface="標楷體" pitchFamily="65"/>
                        <a:ea typeface="標楷體" pitchFamily="65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marL="0" lvl="0" indent="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>
                          <a:latin typeface="標楷體" pitchFamily="65"/>
                          <a:ea typeface="標楷體" pitchFamily="65"/>
                        </a:rPr>
                        <a:t>民國</a:t>
                      </a:r>
                      <a:r>
                        <a:rPr lang="en-US" sz="1600" b="1" i="0">
                          <a:latin typeface="標楷體" pitchFamily="65"/>
                          <a:ea typeface="標楷體" pitchFamily="65"/>
                        </a:rPr>
                        <a:t> XX </a:t>
                      </a:r>
                      <a:r>
                        <a:rPr lang="zh-TW" sz="1600" b="1" i="0">
                          <a:latin typeface="標楷體" pitchFamily="65"/>
                          <a:ea typeface="標楷體" pitchFamily="65"/>
                        </a:rPr>
                        <a:t>年</a:t>
                      </a:r>
                      <a:endParaRPr lang="zh-TW" sz="1600" b="1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民國</a:t>
                      </a:r>
                      <a:r>
                        <a:rPr lang="en-US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 XX </a:t>
                      </a: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年</a:t>
                      </a: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民國</a:t>
                      </a:r>
                      <a:r>
                        <a:rPr lang="en-US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 XX </a:t>
                      </a: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年</a:t>
                      </a: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96452"/>
                  </a:ext>
                </a:extLst>
              </a:tr>
              <a:tr h="4757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產量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銷售額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市場占有率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產量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銷售額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市場占有率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產量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銷售額</a:t>
                      </a: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marL="0" lvl="0" indent="0" algn="ctr" defTabSz="914400" rtl="0" fontAlgn="b" hangingPunct="1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 b="1" i="0" kern="1200">
                          <a:solidFill>
                            <a:srgbClr val="000000"/>
                          </a:solidFill>
                          <a:latin typeface="標楷體" pitchFamily="65"/>
                          <a:ea typeface="標楷體" pitchFamily="65"/>
                        </a:rPr>
                        <a:t>市場占有率</a:t>
                      </a: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3543969911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408287384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 pitchFamily="65"/>
                          <a:ea typeface="標楷體" pitchFamily="65"/>
                        </a:rPr>
                        <a:t>合</a:t>
                      </a:r>
                      <a:r>
                        <a:rPr lang="en-US" sz="1600">
                          <a:latin typeface="標楷體" pitchFamily="65"/>
                          <a:ea typeface="標楷體" pitchFamily="65"/>
                        </a:rPr>
                        <a:t>    </a:t>
                      </a:r>
                      <a:r>
                        <a:rPr lang="zh-TW" sz="1600">
                          <a:latin typeface="標楷體" pitchFamily="65"/>
                          <a:ea typeface="標楷體" pitchFamily="65"/>
                        </a:rPr>
                        <a:t>計</a:t>
                      </a:r>
                      <a:r>
                        <a:rPr lang="en-US" sz="1600">
                          <a:latin typeface="標楷體" pitchFamily="65"/>
                          <a:ea typeface="標楷體" pitchFamily="65"/>
                        </a:rPr>
                        <a:t>(</a:t>
                      </a:r>
                      <a:r>
                        <a:rPr lang="zh-TW" sz="1600">
                          <a:latin typeface="標楷體" pitchFamily="65"/>
                          <a:ea typeface="標楷體" pitchFamily="65"/>
                        </a:rPr>
                        <a:t>千元</a:t>
                      </a:r>
                      <a:r>
                        <a:rPr lang="en-US" sz="1600">
                          <a:latin typeface="標楷體" pitchFamily="65"/>
                          <a:ea typeface="標楷體" pitchFamily="65"/>
                        </a:rPr>
                        <a:t>)</a:t>
                      </a:r>
                      <a:endParaRPr lang="zh-TW" sz="160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extLst>
                  <a:ext uri="{0D108BD9-81ED-4DB2-BD59-A6C34878D82A}">
                    <a16:rowId xmlns:a16="http://schemas.microsoft.com/office/drawing/2014/main" val="1466922975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 pitchFamily="65"/>
                          <a:ea typeface="標楷體" pitchFamily="65"/>
                        </a:rPr>
                        <a:t>年度營業額</a:t>
                      </a:r>
                      <a:r>
                        <a:rPr lang="en-US" sz="1600">
                          <a:latin typeface="標楷體" pitchFamily="65"/>
                          <a:ea typeface="標楷體" pitchFamily="65"/>
                        </a:rPr>
                        <a:t>(A)</a:t>
                      </a:r>
                      <a:endParaRPr lang="zh-TW" sz="160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                                                                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858140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37782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 pitchFamily="65"/>
                          <a:ea typeface="標楷體" pitchFamily="65"/>
                        </a:rPr>
                        <a:t>年度研發費用</a:t>
                      </a:r>
                      <a:r>
                        <a:rPr lang="en-US" sz="1600">
                          <a:latin typeface="標楷體" pitchFamily="65"/>
                          <a:ea typeface="標楷體" pitchFamily="65"/>
                        </a:rPr>
                        <a:t>(B)</a:t>
                      </a:r>
                      <a:endParaRPr lang="zh-TW" sz="160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503139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標楷體" pitchFamily="65"/>
                          <a:ea typeface="標楷體" pitchFamily="65"/>
                        </a:rPr>
                        <a:t>(B)/(A)%</a:t>
                      </a:r>
                      <a:endParaRPr lang="zh-TW" sz="160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274041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 pitchFamily="65"/>
                          <a:ea typeface="標楷體" pitchFamily="65"/>
                        </a:rPr>
                        <a:t>說明</a:t>
                      </a:r>
                      <a:endParaRPr lang="zh-TW" sz="160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>
                          <a:latin typeface="標楷體" pitchFamily="65"/>
                          <a:ea typeface="標楷體" pitchFamily="65"/>
                        </a:rPr>
                        <a:t> </a:t>
                      </a: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627546"/>
                  </a:ext>
                </a:extLst>
              </a:tr>
              <a:tr h="237890">
                <a:tc>
                  <a:txBody>
                    <a:bodyPr/>
                    <a:lstStyle/>
                    <a:p>
                      <a:pPr lvl="0" indent="-252090" algn="ctr" fontAlgn="b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zh-TW" sz="1600">
                          <a:latin typeface="標楷體" pitchFamily="65"/>
                          <a:ea typeface="標楷體" pitchFamily="65"/>
                          <a:cs typeface="Times New Roman" pitchFamily="18"/>
                        </a:rPr>
                        <a:t>實收資本額</a:t>
                      </a:r>
                    </a:p>
                  </a:txBody>
                  <a:tcPr marL="17775" marR="17775" marT="0" marB="0" anchor="ctr"/>
                </a:tc>
                <a:tc gridSpan="9">
                  <a:txBody>
                    <a:bodyPr/>
                    <a:lstStyle/>
                    <a:p>
                      <a:pPr lvl="0" algn="ctr" fontAlgn="b">
                        <a:lnSpc>
                          <a:spcPts val="18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endParaRPr lang="zh-TW" sz="1600" b="0" i="0">
                        <a:latin typeface="標楷體" pitchFamily="65"/>
                        <a:ea typeface="標楷體" pitchFamily="65"/>
                        <a:cs typeface="Times New Roman" pitchFamily="18"/>
                      </a:endParaRPr>
                    </a:p>
                  </a:txBody>
                  <a:tcPr marL="17775" marR="1777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620920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/>
            <a:r>
              <a:rPr lang="zh-TW" altLang="en-US" sz="4400" b="1" kern="1200">
                <a:solidFill>
                  <a:srgbClr val="000000"/>
                </a:solidFill>
                <a:latin typeface="Times New Roman"/>
                <a:ea typeface="標楷體"/>
              </a:rPr>
              <a:t>二、計畫創新性與競爭力分析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lvl="1" indent="-514350" algn="just">
              <a:buFont typeface="Calibri"/>
              <a:buAutoNum type="arabicPeriod"/>
            </a:pPr>
            <a:r>
              <a:rPr lang="zh-TW" sz="3000" b="1">
                <a:latin typeface="Times New Roman"/>
                <a:ea typeface="標楷體"/>
              </a:rPr>
              <a:t>研發動機及競爭力分析</a:t>
            </a:r>
            <a:r>
              <a:rPr lang="zh-TW" sz="3000">
                <a:latin typeface="Times New Roman"/>
                <a:ea typeface="標楷體"/>
              </a:rPr>
              <a:t>：</a:t>
            </a:r>
            <a:r>
              <a:rPr lang="zh-TW" sz="3000">
                <a:solidFill>
                  <a:srgbClr val="FF0000"/>
                </a:solidFill>
                <a:latin typeface="Times New Roman"/>
                <a:ea typeface="標楷體"/>
              </a:rPr>
              <a:t>國內外產業環境之現況需求</a:t>
            </a:r>
            <a:r>
              <a:rPr lang="zh-TW" sz="3000">
                <a:latin typeface="Times New Roman"/>
                <a:ea typeface="標楷體"/>
              </a:rPr>
              <a:t>、產業環境分析與發展及描述企業現今與未來所將面臨的問題或瓶頸。</a:t>
            </a:r>
            <a:endParaRPr lang="en-US" sz="3000">
              <a:latin typeface="Times New Roman"/>
              <a:ea typeface="標楷體"/>
            </a:endParaRPr>
          </a:p>
          <a:p>
            <a:pPr marL="514350" lvl="1" indent="-514350" algn="just">
              <a:spcBef>
                <a:spcPts val="800"/>
              </a:spcBef>
              <a:buFont typeface="Calibri"/>
              <a:buAutoNum type="arabicPeriod"/>
            </a:pPr>
            <a:r>
              <a:rPr lang="zh-TW" sz="3000" b="1">
                <a:latin typeface="Times New Roman"/>
                <a:ea typeface="標楷體"/>
              </a:rPr>
              <a:t>計畫目標與規格</a:t>
            </a:r>
            <a:r>
              <a:rPr lang="zh-TW" sz="3000">
                <a:latin typeface="Times New Roman"/>
                <a:ea typeface="標楷體"/>
              </a:rPr>
              <a:t>：如計畫預達成之</a:t>
            </a:r>
            <a:r>
              <a:rPr lang="zh-TW" sz="3000">
                <a:solidFill>
                  <a:srgbClr val="FF0000"/>
                </a:solidFill>
                <a:latin typeface="Times New Roman"/>
                <a:ea typeface="標楷體"/>
              </a:rPr>
              <a:t>目標</a:t>
            </a:r>
            <a:r>
              <a:rPr lang="zh-TW" sz="3000">
                <a:latin typeface="Times New Roman"/>
                <a:ea typeface="標楷體"/>
              </a:rPr>
              <a:t>、計畫執行</a:t>
            </a:r>
            <a:r>
              <a:rPr lang="zh-TW" sz="3000">
                <a:solidFill>
                  <a:srgbClr val="FF0000"/>
                </a:solidFill>
                <a:latin typeface="Times New Roman"/>
                <a:ea typeface="標楷體"/>
              </a:rPr>
              <a:t>前後之技術</a:t>
            </a:r>
            <a:r>
              <a:rPr lang="en-US" sz="3000">
                <a:solidFill>
                  <a:srgbClr val="FF0000"/>
                </a:solidFill>
                <a:latin typeface="Times New Roman"/>
                <a:ea typeface="標楷體"/>
              </a:rPr>
              <a:t>/</a:t>
            </a:r>
            <a:r>
              <a:rPr lang="zh-TW" sz="3000">
                <a:solidFill>
                  <a:srgbClr val="FF0000"/>
                </a:solidFill>
                <a:latin typeface="Times New Roman"/>
                <a:ea typeface="標楷體"/>
              </a:rPr>
              <a:t>服務指標及產業變化</a:t>
            </a:r>
            <a:r>
              <a:rPr lang="zh-TW" sz="3200">
                <a:latin typeface="Times New Roman"/>
                <a:ea typeface="標楷體"/>
              </a:rPr>
              <a:t>等。</a:t>
            </a:r>
            <a:endParaRPr lang="en-US" sz="3000">
              <a:latin typeface="Times New Roman"/>
              <a:ea typeface="標楷體"/>
            </a:endParaRPr>
          </a:p>
          <a:p>
            <a:pPr marL="514350" lvl="1" indent="-514350" algn="just">
              <a:spcBef>
                <a:spcPts val="800"/>
              </a:spcBef>
              <a:buFont typeface="Calibri"/>
              <a:buAutoNum type="arabicPeriod"/>
            </a:pPr>
            <a:r>
              <a:rPr lang="zh-TW" sz="3000" b="1">
                <a:latin typeface="Times New Roman"/>
                <a:ea typeface="標楷體"/>
              </a:rPr>
              <a:t>創新性</a:t>
            </a:r>
            <a:r>
              <a:rPr lang="zh-TW" sz="3000">
                <a:latin typeface="Times New Roman"/>
                <a:ea typeface="標楷體"/>
              </a:rPr>
              <a:t>：創新之核心技術或服務模式、</a:t>
            </a:r>
            <a:r>
              <a:rPr lang="zh-TW" sz="3000">
                <a:solidFill>
                  <a:srgbClr val="FF0000"/>
                </a:solidFill>
                <a:latin typeface="Times New Roman"/>
                <a:ea typeface="標楷體"/>
              </a:rPr>
              <a:t>與現有</a:t>
            </a:r>
            <a:r>
              <a:rPr lang="en-US" sz="3000">
                <a:solidFill>
                  <a:srgbClr val="FF0000"/>
                </a:solidFill>
                <a:latin typeface="Times New Roman"/>
                <a:ea typeface="標楷體"/>
              </a:rPr>
              <a:t>(</a:t>
            </a:r>
            <a:r>
              <a:rPr lang="zh-TW" sz="3000">
                <a:solidFill>
                  <a:srgbClr val="FF0000"/>
                </a:solidFill>
                <a:latin typeface="Times New Roman"/>
                <a:ea typeface="標楷體"/>
              </a:rPr>
              <a:t>雷同</a:t>
            </a:r>
            <a:r>
              <a:rPr lang="en-US" sz="3000">
                <a:solidFill>
                  <a:srgbClr val="FF0000"/>
                </a:solidFill>
                <a:latin typeface="Times New Roman"/>
                <a:ea typeface="標楷體"/>
              </a:rPr>
              <a:t>)</a:t>
            </a:r>
            <a:r>
              <a:rPr lang="zh-TW" sz="3000">
                <a:solidFill>
                  <a:srgbClr val="FF0000"/>
                </a:solidFill>
                <a:latin typeface="Times New Roman"/>
                <a:ea typeface="標楷體"/>
              </a:rPr>
              <a:t>之技術</a:t>
            </a:r>
            <a:r>
              <a:rPr lang="en-US" sz="3000">
                <a:solidFill>
                  <a:srgbClr val="FF0000"/>
                </a:solidFill>
                <a:latin typeface="Times New Roman"/>
                <a:ea typeface="標楷體"/>
              </a:rPr>
              <a:t>/</a:t>
            </a:r>
            <a:r>
              <a:rPr lang="zh-TW" sz="3000">
                <a:solidFill>
                  <a:srgbClr val="FF0000"/>
                </a:solidFill>
                <a:latin typeface="Times New Roman"/>
                <a:ea typeface="標楷體"/>
              </a:rPr>
              <a:t>服務模式之差異性</a:t>
            </a:r>
            <a:r>
              <a:rPr lang="zh-TW" sz="3000">
                <a:latin typeface="Times New Roman"/>
                <a:ea typeface="標楷體"/>
              </a:rPr>
              <a:t>、突破點</a:t>
            </a:r>
            <a:r>
              <a:rPr lang="zh-TW" sz="3200">
                <a:latin typeface="Times New Roman"/>
                <a:ea typeface="標楷體"/>
              </a:rPr>
              <a:t>等</a:t>
            </a:r>
            <a:r>
              <a:rPr lang="zh-TW" sz="3000">
                <a:latin typeface="Times New Roman"/>
                <a:ea typeface="標楷體"/>
              </a:rPr>
              <a:t>。</a:t>
            </a:r>
            <a:endParaRPr lang="en-US" sz="3000">
              <a:latin typeface="Times New Roman"/>
              <a:ea typeface="標楷體"/>
            </a:endParaRPr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8737604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EAC9312-E01A-4F18-9B28-16686A0E8A27}" type="slidenum">
              <a:t>4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00362" y="5062557"/>
            <a:ext cx="4874474" cy="1089525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競爭力分析或市場分析以計畫標的相關為主。</a:t>
            </a:r>
            <a:endParaRPr lang="en-US" sz="1800" b="1" i="0" u="none" strike="noStrike" kern="1200" cap="none" spc="0" baseline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可以圖表呈現創新前後差異。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/>
            <a:r>
              <a:rPr lang="zh-TW" altLang="en-US" sz="4400" b="1" kern="1200">
                <a:solidFill>
                  <a:srgbClr val="000000"/>
                </a:solidFill>
                <a:latin typeface="Times New Roman"/>
                <a:ea typeface="標楷體"/>
              </a:rPr>
              <a:t>三、實施方式</a:t>
            </a:r>
            <a:endParaRPr lang="en-US" sz="4400" b="1" kern="1200">
              <a:solidFill>
                <a:srgbClr val="000000"/>
              </a:solidFill>
              <a:latin typeface="Times New Roman"/>
              <a:ea typeface="標楷體"/>
            </a:endParaRP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1425037" y="1686299"/>
            <a:ext cx="9476512" cy="4180435"/>
          </a:xfrm>
        </p:spPr>
        <p:txBody>
          <a:bodyPr>
            <a:normAutofit/>
          </a:bodyPr>
          <a:lstStyle/>
          <a:p>
            <a:pPr marL="514350" lvl="1" indent="-514350" algn="just">
              <a:buFont typeface="Calibri"/>
              <a:buAutoNum type="arabicPeriod"/>
            </a:pPr>
            <a:r>
              <a:rPr lang="zh-TW" sz="3000" b="1">
                <a:latin typeface="Times New Roman"/>
                <a:ea typeface="標楷體"/>
              </a:rPr>
              <a:t>執行步驟及方法</a:t>
            </a:r>
            <a:r>
              <a:rPr lang="zh-TW" sz="3000">
                <a:latin typeface="Times New Roman"/>
                <a:ea typeface="標楷體"/>
              </a:rPr>
              <a:t>：清楚拆解計畫內容，概述分項工作欲完成之目標，合理規劃工作細項、執行步驟及研究方法。</a:t>
            </a:r>
            <a:endParaRPr lang="en-US" sz="3000">
              <a:latin typeface="Times New Roman"/>
              <a:ea typeface="標楷體"/>
            </a:endParaRPr>
          </a:p>
          <a:p>
            <a:pPr marL="514350" lvl="1" indent="-514350" algn="just">
              <a:buFont typeface="Calibri"/>
              <a:buAutoNum type="arabicPeriod"/>
            </a:pPr>
            <a:r>
              <a:rPr lang="zh-TW" sz="3000" b="1">
                <a:latin typeface="Times New Roman"/>
                <a:ea typeface="標楷體"/>
              </a:rPr>
              <a:t>技術及智慧財產權來源</a:t>
            </a:r>
            <a:r>
              <a:rPr lang="zh-TW" sz="3000">
                <a:latin typeface="Times New Roman"/>
                <a:ea typeface="標楷體"/>
              </a:rPr>
              <a:t>對象背景、技術及智慧財產權能力及合作方式說明。</a:t>
            </a:r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8737604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044AAD5-AB32-41A3-9DCF-D615B1C62595}" type="slidenum">
              <a:t>5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/>
            <a:r>
              <a:rPr lang="zh-TW" altLang="en-US" sz="4400" b="1" kern="1200" dirty="0" smtClean="0">
                <a:solidFill>
                  <a:srgbClr val="000000"/>
                </a:solidFill>
                <a:latin typeface="Times New Roman"/>
                <a:ea typeface="標楷體"/>
              </a:rPr>
              <a:t>四、</a:t>
            </a:r>
            <a:r>
              <a:rPr lang="zh-TW" altLang="en-US" sz="4400" b="1" kern="1200" dirty="0">
                <a:solidFill>
                  <a:srgbClr val="000000"/>
                </a:solidFill>
                <a:latin typeface="Times New Roman"/>
                <a:ea typeface="標楷體"/>
              </a:rPr>
              <a:t>審查意見回覆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700"/>
              </a:spcBef>
            </a:pPr>
            <a:r>
              <a:rPr lang="zh-TW" sz="3000" dirty="0">
                <a:latin typeface="Times New Roman"/>
                <a:ea typeface="標楷體"/>
              </a:rPr>
              <a:t>針對審查委員及</a:t>
            </a:r>
            <a:r>
              <a:rPr lang="en-US" sz="3000" dirty="0">
                <a:latin typeface="Times New Roman"/>
                <a:ea typeface="標楷體"/>
              </a:rPr>
              <a:t>PO</a:t>
            </a:r>
            <a:r>
              <a:rPr lang="zh-TW" sz="3000" dirty="0">
                <a:latin typeface="Times New Roman"/>
                <a:ea typeface="標楷體"/>
              </a:rPr>
              <a:t>辦公室之書面審查</a:t>
            </a:r>
            <a:r>
              <a:rPr lang="zh-TW" sz="3000" dirty="0" smtClean="0">
                <a:latin typeface="Times New Roman"/>
                <a:ea typeface="標楷體"/>
              </a:rPr>
              <a:t>意見提出</a:t>
            </a:r>
            <a:r>
              <a:rPr lang="zh-TW" sz="3000" dirty="0">
                <a:latin typeface="Times New Roman"/>
                <a:ea typeface="標楷體"/>
              </a:rPr>
              <a:t>說明</a:t>
            </a:r>
            <a:r>
              <a:rPr lang="zh-TW" sz="3000" dirty="0" smtClean="0">
                <a:latin typeface="Times New Roman"/>
                <a:ea typeface="標楷體"/>
              </a:rPr>
              <a:t>。</a:t>
            </a:r>
            <a:endParaRPr lang="en-US" altLang="zh-TW" sz="3000" dirty="0" smtClean="0">
              <a:latin typeface="Times New Roman"/>
              <a:ea typeface="標楷體"/>
            </a:endParaRPr>
          </a:p>
          <a:p>
            <a:pPr marL="0" lvl="0" indent="0">
              <a:spcBef>
                <a:spcPts val="700"/>
              </a:spcBef>
              <a:buNone/>
            </a:pPr>
            <a:endParaRPr lang="en-US" sz="3000" dirty="0">
              <a:latin typeface="Times New Roman"/>
              <a:ea typeface="標楷體"/>
            </a:endParaRPr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8737604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9D039A1-0834-474C-B40A-0A9DA846FFE6}" type="slidenum">
              <a:t>6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49843" y="2284172"/>
            <a:ext cx="9852835" cy="830997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20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20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lvl="0">
              <a:lnSpc>
                <a:spcPct val="120000"/>
              </a:lnSpc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en-US" sz="2000" b="1" dirty="0">
                <a:solidFill>
                  <a:srgbClr val="000000"/>
                </a:solidFill>
                <a:latin typeface="Times New Roman"/>
                <a:ea typeface="標楷體"/>
              </a:rPr>
              <a:t>若</a:t>
            </a:r>
            <a:r>
              <a:rPr lang="zh-TW" altLang="en-US" sz="2000" b="1" dirty="0" smtClean="0">
                <a:solidFill>
                  <a:srgbClr val="000000"/>
                </a:solidFill>
                <a:latin typeface="Times New Roman"/>
                <a:ea typeface="標楷體"/>
              </a:rPr>
              <a:t>計畫經費</a:t>
            </a:r>
            <a:r>
              <a:rPr lang="zh-TW" altLang="en-US" sz="2000" b="1" kern="0" dirty="0">
                <a:solidFill>
                  <a:srgbClr val="000000"/>
                </a:solidFill>
                <a:latin typeface="Times New Roman"/>
                <a:ea typeface="標楷體"/>
              </a:rPr>
              <a:t>、轉委託、人力、查核</a:t>
            </a:r>
            <a:r>
              <a:rPr lang="zh-TW" altLang="en-US" sz="2000" b="1" dirty="0" smtClean="0">
                <a:solidFill>
                  <a:srgbClr val="000000"/>
                </a:solidFill>
                <a:latin typeface="Times New Roman"/>
                <a:ea typeface="標楷體"/>
              </a:rPr>
              <a:t>點等項目</a:t>
            </a:r>
            <a:r>
              <a:rPr lang="zh-TW" altLang="en-US" sz="2000" b="1" dirty="0" smtClean="0">
                <a:solidFill>
                  <a:srgbClr val="FF0000"/>
                </a:solidFill>
                <a:latin typeface="Times New Roman"/>
                <a:ea typeface="標楷體"/>
              </a:rPr>
              <a:t>有所調整時，須提供修正後之完整內容</a:t>
            </a:r>
            <a:endParaRPr lang="zh-TW" altLang="en-US" sz="2000" b="1" dirty="0">
              <a:solidFill>
                <a:srgbClr val="FF0000"/>
              </a:solidFill>
              <a:latin typeface="Times New Roman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b="1" dirty="0" smtClean="0">
                <a:latin typeface="Times New Roman"/>
                <a:ea typeface="標楷體"/>
              </a:rPr>
              <a:t>五</a:t>
            </a:r>
            <a:r>
              <a:rPr lang="zh-TW" b="1" dirty="0" smtClean="0">
                <a:latin typeface="Times New Roman"/>
                <a:ea typeface="標楷體"/>
              </a:rPr>
              <a:t>、</a:t>
            </a:r>
            <a:r>
              <a:rPr lang="zh-TW" b="1" dirty="0">
                <a:latin typeface="Times New Roman"/>
                <a:ea typeface="標楷體"/>
              </a:rPr>
              <a:t>附件</a:t>
            </a:r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zh-TW" altLang="en-US" dirty="0" smtClean="0">
                <a:latin typeface="Times New Roman"/>
                <a:ea typeface="標楷體"/>
              </a:rPr>
              <a:t>可視</a:t>
            </a:r>
            <a:r>
              <a:rPr lang="zh-TW" altLang="en-US" dirty="0">
                <a:latin typeface="Times New Roman"/>
                <a:ea typeface="標楷體"/>
              </a:rPr>
              <a:t>需要增列其他說明</a:t>
            </a:r>
            <a:endParaRPr lang="zh-TW" dirty="0">
              <a:latin typeface="Times New Roman"/>
              <a:ea typeface="標楷體"/>
            </a:endParaRPr>
          </a:p>
        </p:txBody>
      </p:sp>
      <p:sp>
        <p:nvSpPr>
          <p:cNvPr id="4" name="投影片編號版面配置區 3"/>
          <p:cNvSpPr txBox="1"/>
          <p:nvPr/>
        </p:nvSpPr>
        <p:spPr>
          <a:xfrm>
            <a:off x="8737604" y="6356351"/>
            <a:ext cx="2844798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D27B4D0-B782-4D5D-B082-979C760319CB}" type="slidenum">
              <a:t>7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Calibri"/>
              <a:ea typeface="新細明體" pitchFamily="18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62498" y="2441251"/>
            <a:ext cx="5461588" cy="1421928"/>
          </a:xfrm>
          <a:prstGeom prst="rect">
            <a:avLst/>
          </a:prstGeom>
          <a:solidFill>
            <a:srgbClr val="FFFFCC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提醒</a:t>
            </a:r>
            <a:r>
              <a:rPr lang="en-US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:</a:t>
            </a: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</a:t>
            </a: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檢附加強說明公司優勢或執行能力之相關文件。</a:t>
            </a:r>
            <a:endParaRPr lang="en-US" sz="1800" b="1" i="0" u="none" strike="noStrike" kern="1200" cap="none" spc="0" baseline="0" dirty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 marL="0" marR="0" lvl="0" indent="0" algn="l" defTabSz="914400" rtl="0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可檢附展現公司實績之過往經歷</a:t>
            </a:r>
            <a:r>
              <a:rPr lang="zh-TW" sz="18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/>
                <a:ea typeface="標楷體"/>
              </a:rPr>
              <a:t>。</a:t>
            </a:r>
            <a:endParaRPr lang="en-US" altLang="zh-TW" sz="1800" b="1" i="0" u="none" strike="noStrike" kern="1200" cap="none" spc="0" baseline="0" dirty="0" smtClean="0">
              <a:solidFill>
                <a:srgbClr val="000000"/>
              </a:solidFill>
              <a:uFillTx/>
              <a:latin typeface="Times New Roman"/>
              <a:ea typeface="標楷體"/>
            </a:endParaRPr>
          </a:p>
          <a:p>
            <a:pPr>
              <a:lnSpc>
                <a:spcPct val="120000"/>
              </a:lnSpc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rgbClr val="000000"/>
                </a:solidFill>
                <a:latin typeface="Times New Roman"/>
                <a:ea typeface="標楷體"/>
              </a:rPr>
              <a:t>若「無」則可不</a:t>
            </a:r>
            <a:r>
              <a:rPr lang="zh-TW" altLang="zh-TW" b="1" dirty="0" smtClean="0">
                <a:solidFill>
                  <a:srgbClr val="000000"/>
                </a:solidFill>
                <a:latin typeface="Times New Roman"/>
                <a:ea typeface="標楷體"/>
              </a:rPr>
              <a:t>填</a:t>
            </a:r>
            <a:endParaRPr lang="zh-TW" altLang="zh-TW" b="1" dirty="0">
              <a:solidFill>
                <a:srgbClr val="000000"/>
              </a:solidFill>
              <a:latin typeface="Times New Roman"/>
              <a:ea typeface="標楷體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5036</TotalTime>
  <Words>481</Words>
  <Application>Microsoft Office PowerPoint</Application>
  <PresentationFormat>寬螢幕</PresentationFormat>
  <Paragraphs>110</Paragraphs>
  <Slides>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Times New Roman</vt:lpstr>
      <vt:lpstr>1_Office 佈景主題</vt:lpstr>
      <vt:lpstr>PowerPoint 簡報</vt:lpstr>
      <vt:lpstr>簡報大綱</vt:lpstr>
      <vt:lpstr>一、公司概況</vt:lpstr>
      <vt:lpstr>二、計畫創新性與競爭力分析</vt:lpstr>
      <vt:lpstr>三、實施方式</vt:lpstr>
      <vt:lpstr>四、審查意見回覆</vt:lpstr>
      <vt:lpstr>五、附件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陳姿樺</dc:creator>
  <cp:lastModifiedBy>周玉娟</cp:lastModifiedBy>
  <cp:revision>66</cp:revision>
  <cp:lastPrinted>2022-12-06T09:14:34Z</cp:lastPrinted>
  <dcterms:created xsi:type="dcterms:W3CDTF">2022-03-04T08:42:22Z</dcterms:created>
  <dcterms:modified xsi:type="dcterms:W3CDTF">2023-09-25T06:15:02Z</dcterms:modified>
</cp:coreProperties>
</file>