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62" r:id="rId4"/>
    <p:sldId id="263" r:id="rId5"/>
    <p:sldId id="264" r:id="rId6"/>
    <p:sldId id="261" r:id="rId7"/>
    <p:sldId id="258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82CD8-4A50-49B4-B900-A180E1117D40}" type="datetimeFigureOut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B230A-CD07-4E58-A7B4-E11165115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85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F628-EC7D-4643-8CFF-23157D1A78B1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02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48CB-7470-4158-AB7B-3C1D1140C58C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33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1FF33-45BB-45AE-9062-0C39B86C492E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78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69F4-1D55-42B6-A8B0-A252F15B5D9A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49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F9FA-A34C-4843-84BB-70D28C5CE93A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0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BEE2-F1A6-4890-B394-AF005040DF2E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14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414F5-7664-49B2-BE1C-9B07374FCB44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4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99A-3DC1-49A1-8873-2E8A58F0F045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85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4A82-12CB-48BD-9C07-14D98A86FE11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57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19D8-F23F-47A4-B5D6-B868753F1D9F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07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4E37-9C0B-4BA8-9632-3634EEC0C19C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7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7B30E-DC60-46E6-B778-53B941E49318}" type="datetime1">
              <a:rPr lang="zh-TW" altLang="en-US" smtClean="0"/>
              <a:t>2022/3/21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B1D5-455C-4218-9061-068558F84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6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26624" y="1764349"/>
            <a:ext cx="11338752" cy="15845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6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111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年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創業型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SBIR</a:t>
            </a:r>
          </a:p>
          <a:p>
            <a:pPr marL="0" marR="0" lvl="0" indent="0" algn="ctr" defTabSz="914400" rtl="0" eaLnBrk="1" fontAlgn="auto" latinLnBrk="0" hangingPunct="1">
              <a:lnSpc>
                <a:spcPts val="6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400" dirty="0" smtClean="0">
                <a:solidFill>
                  <a:srgbClr val="0000CC"/>
                </a:solidFill>
              </a:rPr>
              <a:t>創業概念</a:t>
            </a:r>
            <a:r>
              <a:rPr kumimoji="0" lang="zh-TW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海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選計畫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(Stage1)-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明星組</a:t>
            </a:r>
            <a:endParaRPr lang="en-US" altLang="zh-TW" sz="54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ts val="6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簡報範例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271604" y="4253911"/>
            <a:ext cx="11648792" cy="15845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※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此份簡報為參考範例，簡報格式不拘，但內容請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務必包含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以下二項說明</a:t>
            </a:r>
            <a:r>
              <a:rPr lang="zh-TW" altLang="en-US" sz="3200" dirty="0">
                <a:solidFill>
                  <a:srgbClr val="FF0000"/>
                </a:solidFill>
              </a:rPr>
              <a:t>：</a:t>
            </a:r>
            <a:r>
              <a:rPr lang="en-US" altLang="zh-TW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(1)</a:t>
            </a:r>
            <a:r>
              <a:rPr lang="zh-TW" altLang="en-US" sz="3200" u="sng" dirty="0" smtClean="0">
                <a:solidFill>
                  <a:srgbClr val="FF0000"/>
                </a:solidFill>
              </a:rPr>
              <a:t>執行</a:t>
            </a:r>
            <a:r>
              <a:rPr lang="zh-TW" altLang="en-US" sz="3200" u="sng" dirty="0">
                <a:solidFill>
                  <a:srgbClr val="FF0000"/>
                </a:solidFill>
              </a:rPr>
              <a:t>計畫</a:t>
            </a:r>
            <a:r>
              <a:rPr lang="zh-TW" altLang="en-US" sz="3200" u="sng" dirty="0" smtClean="0">
                <a:solidFill>
                  <a:srgbClr val="FF0000"/>
                </a:solidFill>
              </a:rPr>
              <a:t>預計達成工作項目</a:t>
            </a:r>
            <a:r>
              <a:rPr lang="zh-TW" altLang="en-US" sz="3200" dirty="0" smtClean="0">
                <a:solidFill>
                  <a:srgbClr val="FF0000"/>
                </a:solidFill>
              </a:rPr>
              <a:t>、</a:t>
            </a:r>
            <a:r>
              <a:rPr lang="en-US" altLang="zh-TW" sz="3200" dirty="0" smtClean="0">
                <a:solidFill>
                  <a:srgbClr val="FF0000"/>
                </a:solidFill>
              </a:rPr>
              <a:t>(2)</a:t>
            </a:r>
            <a:r>
              <a:rPr lang="zh-TW" altLang="en-US" sz="3200" u="sng" dirty="0" smtClean="0">
                <a:solidFill>
                  <a:srgbClr val="FF0000"/>
                </a:solidFill>
              </a:rPr>
              <a:t>曾執行或申請中政府</a:t>
            </a:r>
            <a:r>
              <a:rPr lang="zh-TW" altLang="en-US" sz="3200" u="sng" dirty="0">
                <a:solidFill>
                  <a:srgbClr val="FF0000"/>
                </a:solidFill>
              </a:rPr>
              <a:t>計畫揭露說明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，以利確認計畫目標。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" name="文字方塊 9"/>
          <p:cNvSpPr txBox="1"/>
          <p:nvPr/>
        </p:nvSpPr>
        <p:spPr>
          <a:xfrm>
            <a:off x="297294" y="274275"/>
            <a:ext cx="951957" cy="359410"/>
          </a:xfrm>
          <a:prstGeom prst="rect">
            <a:avLst/>
          </a:prstGeom>
          <a:noFill/>
          <a:ln w="6350">
            <a:solidFill>
              <a:sysClr val="windowText" lastClr="00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附件</a:t>
            </a:r>
            <a:r>
              <a:rPr kumimoji="0" lang="en-US" altLang="zh-TW" sz="16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A-1</a:t>
            </a:r>
            <a:endParaRPr kumimoji="0" lang="zh-TW" altLang="en-US" sz="16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785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2884729" y="0"/>
            <a:ext cx="6422543" cy="1599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300" dirty="0">
                <a:solidFill>
                  <a:prstClr val="black"/>
                </a:solidFill>
              </a:rPr>
              <a:t>一、</a:t>
            </a:r>
            <a:r>
              <a:rPr kumimoji="0" lang="zh-TW" alt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計畫</a:t>
            </a:r>
            <a:r>
              <a:rPr lang="zh-TW" altLang="en-US" sz="3300" noProof="0" dirty="0" smtClean="0">
                <a:solidFill>
                  <a:prstClr val="black"/>
                </a:solidFill>
              </a:rPr>
              <a:t>內容摘</a:t>
            </a:r>
            <a:r>
              <a:rPr lang="zh-TW" altLang="en-US" sz="3300" noProof="0" dirty="0">
                <a:solidFill>
                  <a:prstClr val="black"/>
                </a:solidFill>
              </a:rPr>
              <a:t>要</a:t>
            </a:r>
            <a:endParaRPr lang="en-US" altLang="zh-TW" sz="33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zh-TW" alt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目標</a:t>
            </a:r>
            <a:r>
              <a:rPr lang="zh-TW" altLang="zh-TW" sz="2900" kern="100" dirty="0" smtClean="0">
                <a:effectLst/>
                <a:cs typeface="Times New Roman" panose="02020603050405020304" pitchFamily="18" charset="0"/>
              </a:rPr>
              <a:t>明確性</a:t>
            </a:r>
            <a:r>
              <a:rPr lang="zh-TW" altLang="en-US" sz="2900" kern="100" dirty="0" smtClean="0">
                <a:effectLst/>
                <a:cs typeface="Times New Roman" panose="02020603050405020304" pitchFamily="18" charset="0"/>
              </a:rPr>
              <a:t>、特色</a:t>
            </a:r>
            <a:r>
              <a:rPr kumimoji="0" lang="en-US" altLang="zh-TW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</a:t>
            </a:r>
            <a:endParaRPr kumimoji="0" lang="zh-TW" altLang="en-US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6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1369964" cy="16825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10000"/>
              </a:lnSpc>
              <a:defRPr/>
            </a:pPr>
            <a:r>
              <a:rPr lang="zh-TW" altLang="en-US" sz="3200" dirty="0" smtClean="0">
                <a:solidFill>
                  <a:prstClr val="black"/>
                </a:solidFill>
              </a:rPr>
              <a:t>二、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計畫</a:t>
            </a:r>
            <a:r>
              <a:rPr lang="zh-TW" altLang="en-US" sz="3200" dirty="0" smtClean="0">
                <a:solidFill>
                  <a:prstClr val="black"/>
                </a:solidFill>
              </a:rPr>
              <a:t>創新重點</a:t>
            </a:r>
            <a:r>
              <a:rPr lang="en-US" altLang="zh-TW" sz="3200" dirty="0" smtClean="0">
                <a:solidFill>
                  <a:prstClr val="black"/>
                </a:solidFill>
              </a:rPr>
              <a:t/>
            </a:r>
            <a:br>
              <a:rPr lang="en-US" altLang="zh-TW" sz="3200" dirty="0" smtClean="0">
                <a:solidFill>
                  <a:prstClr val="black"/>
                </a:solidFill>
              </a:rPr>
            </a:br>
            <a:r>
              <a:rPr lang="en-US" altLang="zh-TW" sz="2800" dirty="0"/>
              <a:t>(</a:t>
            </a:r>
            <a:r>
              <a:rPr lang="zh-TW" altLang="zh-TW" sz="2800" kern="100" dirty="0">
                <a:cs typeface="Times New Roman" panose="02020603050405020304" pitchFamily="18" charset="0"/>
              </a:rPr>
              <a:t>研發策略與商模創新、專利佈局與智財分析、市場潛力與潛在商機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34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1369964" cy="168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300" dirty="0">
                <a:solidFill>
                  <a:prstClr val="black"/>
                </a:solidFill>
              </a:rPr>
              <a:t>三、執行能力</a:t>
            </a:r>
            <a:r>
              <a:rPr lang="en-US" altLang="zh-TW" sz="3300" dirty="0">
                <a:solidFill>
                  <a:prstClr val="black"/>
                </a:solidFill>
              </a:rPr>
              <a:t>/</a:t>
            </a:r>
            <a:r>
              <a:rPr lang="zh-TW" altLang="en-US" sz="3300" dirty="0">
                <a:solidFill>
                  <a:prstClr val="black"/>
                </a:solidFill>
              </a:rPr>
              <a:t>執行優勢</a:t>
            </a:r>
            <a:endParaRPr kumimoji="0" lang="en-US" altLang="zh-TW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(</a:t>
            </a:r>
            <a:r>
              <a:rPr lang="zh-TW" altLang="zh-TW" sz="2900" kern="100" dirty="0">
                <a:effectLst/>
                <a:cs typeface="Times New Roman" panose="02020603050405020304" pitchFamily="18" charset="0"/>
              </a:rPr>
              <a:t>核心團隊執行能力、關鍵技術掌握程度</a:t>
            </a:r>
            <a:r>
              <a:rPr kumimoji="0" lang="en-US" altLang="zh-TW" sz="2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)</a:t>
            </a:r>
            <a:endParaRPr kumimoji="0" lang="zh-TW" altLang="en-US" sz="2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27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1369964" cy="168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300" dirty="0" smtClean="0">
                <a:solidFill>
                  <a:prstClr val="black"/>
                </a:solidFill>
              </a:rPr>
              <a:t>四</a:t>
            </a:r>
            <a:r>
              <a:rPr lang="en-US" altLang="zh-TW" sz="3300" dirty="0" smtClean="0">
                <a:solidFill>
                  <a:prstClr val="black"/>
                </a:solidFill>
              </a:rPr>
              <a:t>-1</a:t>
            </a:r>
            <a:r>
              <a:rPr lang="zh-TW" altLang="en-US" sz="3300" dirty="0" smtClean="0">
                <a:solidFill>
                  <a:prstClr val="black"/>
                </a:solidFill>
              </a:rPr>
              <a:t>、</a:t>
            </a:r>
            <a:r>
              <a:rPr lang="zh-TW" altLang="en-US" sz="3300" dirty="0">
                <a:solidFill>
                  <a:prstClr val="black"/>
                </a:solidFill>
              </a:rPr>
              <a:t>計畫</a:t>
            </a:r>
            <a:r>
              <a:rPr lang="zh-TW" altLang="en-US" sz="3300" dirty="0" smtClean="0">
                <a:solidFill>
                  <a:prstClr val="black"/>
                </a:solidFill>
              </a:rPr>
              <a:t>方法</a:t>
            </a:r>
            <a:r>
              <a:rPr lang="en-US" altLang="zh-TW" sz="3300" dirty="0" smtClean="0">
                <a:solidFill>
                  <a:prstClr val="black"/>
                </a:solidFill>
              </a:rPr>
              <a:t>/</a:t>
            </a:r>
            <a:r>
              <a:rPr lang="zh-TW" altLang="en-US" sz="3300" dirty="0" smtClean="0">
                <a:solidFill>
                  <a:prstClr val="black"/>
                </a:solidFill>
              </a:rPr>
              <a:t>預期效益</a:t>
            </a:r>
            <a:endParaRPr kumimoji="0" lang="en-US" altLang="zh-TW" sz="3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algn="ctr">
              <a:lnSpc>
                <a:spcPct val="100000"/>
              </a:lnSpc>
              <a:defRPr/>
            </a:pPr>
            <a:r>
              <a:rPr kumimoji="0" lang="en-US" altLang="zh-TW" sz="2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(</a:t>
            </a:r>
            <a:r>
              <a:rPr lang="zh-TW" altLang="zh-TW" sz="2900" kern="100" dirty="0">
                <a:cs typeface="Times New Roman" panose="02020603050405020304" pitchFamily="18" charset="0"/>
              </a:rPr>
              <a:t>實施方法</a:t>
            </a:r>
            <a:r>
              <a:rPr lang="zh-TW" altLang="en-US" sz="2900" kern="100" dirty="0">
                <a:cs typeface="Times New Roman" panose="02020603050405020304" pitchFamily="18" charset="0"/>
              </a:rPr>
              <a:t>、</a:t>
            </a:r>
            <a:r>
              <a:rPr lang="zh-TW" altLang="zh-TW" sz="2900" kern="100" dirty="0">
                <a:cs typeface="Times New Roman" panose="02020603050405020304" pitchFamily="18" charset="0"/>
              </a:rPr>
              <a:t>執行步驟</a:t>
            </a:r>
            <a:r>
              <a:rPr lang="zh-TW" altLang="en-US" sz="2900" kern="100" dirty="0">
                <a:cs typeface="Times New Roman" panose="02020603050405020304" pitchFamily="18" charset="0"/>
              </a:rPr>
              <a:t>與計畫</a:t>
            </a:r>
            <a:r>
              <a:rPr lang="zh-TW" altLang="en-US" sz="2900" kern="100" dirty="0">
                <a:cs typeface="Times New Roman" panose="02020603050405020304" pitchFamily="18" charset="0"/>
              </a:rPr>
              <a:t>預期</a:t>
            </a:r>
            <a:r>
              <a:rPr lang="zh-TW" altLang="en-US" sz="2900" kern="100" dirty="0">
                <a:cs typeface="Times New Roman" panose="02020603050405020304" pitchFamily="18" charset="0"/>
              </a:rPr>
              <a:t>效益</a:t>
            </a:r>
            <a:r>
              <a:rPr lang="en-US" altLang="zh-TW" sz="2900" kern="100" dirty="0">
                <a:cs typeface="Times New Roman" panose="02020603050405020304" pitchFamily="18" charset="0"/>
              </a:rPr>
              <a:t>)</a:t>
            </a:r>
            <a:endParaRPr lang="zh-TW" altLang="en-US" sz="2900" kern="100" dirty="0"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82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1916737" y="0"/>
            <a:ext cx="8358527" cy="778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50195"/>
              </p:ext>
            </p:extLst>
          </p:nvPr>
        </p:nvGraphicFramePr>
        <p:xfrm>
          <a:off x="534117" y="1042149"/>
          <a:ext cx="10680421" cy="4993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1163">
                  <a:extLst>
                    <a:ext uri="{9D8B030D-6E8A-4147-A177-3AD203B41FA5}">
                      <a16:colId xmlns:a16="http://schemas.microsoft.com/office/drawing/2014/main" val="3897897945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3655535756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164763734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486103892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4027701364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3373096767"/>
                    </a:ext>
                  </a:extLst>
                </a:gridCol>
                <a:gridCol w="1146543">
                  <a:extLst>
                    <a:ext uri="{9D8B030D-6E8A-4147-A177-3AD203B41FA5}">
                      <a16:colId xmlns:a16="http://schemas.microsoft.com/office/drawing/2014/main" val="2623629015"/>
                    </a:ext>
                  </a:extLst>
                </a:gridCol>
              </a:tblGrid>
              <a:tr h="1180507">
                <a:tc>
                  <a:txBody>
                    <a:bodyPr/>
                    <a:lstStyle/>
                    <a:p>
                      <a:endParaRPr lang="zh-TW" altLang="en-US" sz="1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sz="19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9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312756508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600" b="1" dirty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</a:p>
                  </a:txBody>
                  <a:tcPr marL="96977" marR="96977" marT="48489" marB="4848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363995156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工作項目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內容須包含：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2541170363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</a:p>
                  </a:txBody>
                  <a:tcPr marL="96977" marR="96977" marT="48489" marB="4848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`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112882779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工作項目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內容須包含：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2491525984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C.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分項計畫</a:t>
                      </a:r>
                    </a:p>
                  </a:txBody>
                  <a:tcPr marL="96977" marR="96977" marT="48489" marB="4848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1538762847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工作項目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內容須包含：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77" marR="96977" marT="48489" marB="48489" anchor="ctr"/>
                </a:tc>
                <a:extLst>
                  <a:ext uri="{0D108BD9-81ED-4DB2-BD59-A6C34878D82A}">
                    <a16:rowId xmlns:a16="http://schemas.microsoft.com/office/drawing/2014/main" val="65384940"/>
                  </a:ext>
                </a:extLst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4336712" y="2860516"/>
            <a:ext cx="6877826" cy="2675389"/>
            <a:chOff x="5259893" y="2883166"/>
            <a:chExt cx="5871410" cy="2786445"/>
          </a:xfrm>
        </p:grpSpPr>
        <p:sp>
          <p:nvSpPr>
            <p:cNvPr id="7" name="矩形 6"/>
            <p:cNvSpPr/>
            <p:nvPr/>
          </p:nvSpPr>
          <p:spPr>
            <a:xfrm>
              <a:off x="5259893" y="2883166"/>
              <a:ext cx="2935705" cy="13297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7222435" y="4209903"/>
              <a:ext cx="2935705" cy="13297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95598" y="5536640"/>
              <a:ext cx="2935705" cy="13297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1369964" cy="168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zh-TW" altLang="en-US" sz="3300" dirty="0">
                <a:solidFill>
                  <a:prstClr val="black"/>
                </a:solidFill>
              </a:rPr>
              <a:t>四</a:t>
            </a:r>
            <a:r>
              <a:rPr lang="en-US" altLang="zh-TW" sz="3300" dirty="0">
                <a:solidFill>
                  <a:prstClr val="black"/>
                </a:solidFill>
              </a:rPr>
              <a:t>-2</a:t>
            </a:r>
            <a:r>
              <a:rPr lang="zh-TW" altLang="en-US" sz="3300" dirty="0">
                <a:solidFill>
                  <a:prstClr val="black"/>
                </a:solidFill>
              </a:rPr>
              <a:t>、</a:t>
            </a:r>
            <a:r>
              <a:rPr lang="zh-TW" altLang="en-US" sz="3300" dirty="0" smtClean="0">
                <a:solidFill>
                  <a:prstClr val="black"/>
                </a:solidFill>
              </a:rPr>
              <a:t>預計工作</a:t>
            </a:r>
            <a:r>
              <a:rPr lang="zh-TW" altLang="en-US" sz="3300" dirty="0">
                <a:solidFill>
                  <a:prstClr val="black"/>
                </a:solidFill>
              </a:rPr>
              <a:t>項目</a:t>
            </a:r>
            <a:r>
              <a:rPr lang="zh-TW" altLang="en-US" sz="3300" dirty="0" smtClean="0">
                <a:solidFill>
                  <a:prstClr val="black"/>
                </a:solidFill>
              </a:rPr>
              <a:t>及完成時間</a:t>
            </a:r>
            <a:endParaRPr lang="en-US" altLang="zh-TW" sz="3300" dirty="0">
              <a:solidFill>
                <a:prstClr val="black"/>
              </a:solidFill>
            </a:endParaRPr>
          </a:p>
          <a:p>
            <a:pPr lvl="0" algn="ctr">
              <a:lnSpc>
                <a:spcPct val="100000"/>
              </a:lnSpc>
              <a:defRPr/>
            </a:pPr>
            <a:endParaRPr kumimoji="0" lang="en-US" altLang="zh-TW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106124" y="6107968"/>
            <a:ext cx="9006345" cy="4967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r">
              <a:lnSpc>
                <a:spcPct val="110000"/>
              </a:lnSpc>
              <a:defRPr/>
            </a:pPr>
            <a:r>
              <a:rPr lang="en-US" altLang="zh-TW" sz="2400" dirty="0" smtClean="0">
                <a:solidFill>
                  <a:srgbClr val="FF0000"/>
                </a:solidFill>
              </a:rPr>
              <a:t>※</a:t>
            </a:r>
            <a:r>
              <a:rPr lang="zh-TW" altLang="en-US" sz="2400" dirty="0" smtClean="0">
                <a:solidFill>
                  <a:srgbClr val="FF0000"/>
                </a:solidFill>
              </a:rPr>
              <a:t>工作項目請填寫「具體量化且規格明確」之預計完成工作目標</a:t>
            </a:r>
            <a:endParaRPr lang="en-US" altLang="zh-TW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6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719402" y="132285"/>
            <a:ext cx="10753195" cy="778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267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1625600" y="132284"/>
            <a:ext cx="9033164" cy="778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lvl="0" algn="ctr">
              <a:lnSpc>
                <a:spcPts val="4267"/>
              </a:lnSpc>
              <a:defRPr/>
            </a:pPr>
            <a:endParaRPr kumimoji="0" lang="zh-TW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63586"/>
              </p:ext>
            </p:extLst>
          </p:nvPr>
        </p:nvGraphicFramePr>
        <p:xfrm>
          <a:off x="131380" y="1237471"/>
          <a:ext cx="11929239" cy="4829253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24758">
                  <a:extLst>
                    <a:ext uri="{9D8B030D-6E8A-4147-A177-3AD203B41FA5}">
                      <a16:colId xmlns:a16="http://schemas.microsoft.com/office/drawing/2014/main" val="3315232649"/>
                    </a:ext>
                  </a:extLst>
                </a:gridCol>
                <a:gridCol w="1082565">
                  <a:extLst>
                    <a:ext uri="{9D8B030D-6E8A-4147-A177-3AD203B41FA5}">
                      <a16:colId xmlns:a16="http://schemas.microsoft.com/office/drawing/2014/main" val="1565513791"/>
                    </a:ext>
                  </a:extLst>
                </a:gridCol>
                <a:gridCol w="1135118">
                  <a:extLst>
                    <a:ext uri="{9D8B030D-6E8A-4147-A177-3AD203B41FA5}">
                      <a16:colId xmlns:a16="http://schemas.microsoft.com/office/drawing/2014/main" val="930648110"/>
                    </a:ext>
                  </a:extLst>
                </a:gridCol>
                <a:gridCol w="987972">
                  <a:extLst>
                    <a:ext uri="{9D8B030D-6E8A-4147-A177-3AD203B41FA5}">
                      <a16:colId xmlns:a16="http://schemas.microsoft.com/office/drawing/2014/main" val="86657334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34520368"/>
                    </a:ext>
                  </a:extLst>
                </a:gridCol>
                <a:gridCol w="2764221">
                  <a:extLst>
                    <a:ext uri="{9D8B030D-6E8A-4147-A177-3AD203B41FA5}">
                      <a16:colId xmlns:a16="http://schemas.microsoft.com/office/drawing/2014/main" val="860516204"/>
                    </a:ext>
                  </a:extLst>
                </a:gridCol>
                <a:gridCol w="2496205">
                  <a:extLst>
                    <a:ext uri="{9D8B030D-6E8A-4147-A177-3AD203B41FA5}">
                      <a16:colId xmlns:a16="http://schemas.microsoft.com/office/drawing/2014/main" val="890948444"/>
                    </a:ext>
                  </a:extLst>
                </a:gridCol>
              </a:tblGrid>
              <a:tr h="674085"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政府計畫名稱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計畫主辦單位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計畫執行期間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計畫經費</a:t>
                      </a:r>
                      <a:r>
                        <a:rPr lang="en-US" altLang="zh-TW" sz="18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8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b="1" i="0" u="none" strike="noStrike" dirty="0">
                        <a:solidFill>
                          <a:srgbClr val="333333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獲獎補助</a:t>
                      </a: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計畫案名稱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計畫摘要</a:t>
                      </a:r>
                      <a:r>
                        <a:rPr lang="en-US" altLang="zh-TW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研發重點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與本次計畫差異說明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extLst>
                  <a:ext uri="{0D108BD9-81ED-4DB2-BD59-A6C34878D82A}">
                    <a16:rowId xmlns:a16="http://schemas.microsoft.com/office/drawing/2014/main" val="3299124446"/>
                  </a:ext>
                </a:extLst>
              </a:tr>
              <a:tr h="1385056">
                <a:tc>
                  <a:txBody>
                    <a:bodyPr/>
                    <a:lstStyle/>
                    <a:p>
                      <a:pPr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  <a:r>
                        <a:rPr lang="zh-TW" altLang="en-US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en-US" altLang="zh-TW" sz="1600" b="1" i="0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</a:t>
                      </a:r>
                      <a:r>
                        <a:rPr lang="zh-TW" altLang="en-US" sz="1600" b="1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籌款：</a:t>
                      </a:r>
                      <a:endParaRPr lang="zh-TW" altLang="en-US" sz="16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extLst>
                  <a:ext uri="{0D108BD9-81ED-4DB2-BD59-A6C34878D82A}">
                    <a16:rowId xmlns:a16="http://schemas.microsoft.com/office/drawing/2014/main" val="3714890558"/>
                  </a:ext>
                </a:extLst>
              </a:tr>
              <a:tr h="1385056">
                <a:tc>
                  <a:txBody>
                    <a:bodyPr/>
                    <a:lstStyle/>
                    <a:p>
                      <a:pPr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107" marR="14107" marT="14107" marB="0" anchor="ctr"/>
                </a:tc>
                <a:extLst>
                  <a:ext uri="{0D108BD9-81ED-4DB2-BD59-A6C34878D82A}">
                    <a16:rowId xmlns:a16="http://schemas.microsoft.com/office/drawing/2014/main" val="3749770420"/>
                  </a:ext>
                </a:extLst>
              </a:tr>
              <a:tr h="1385056">
                <a:tc>
                  <a:txBody>
                    <a:bodyPr/>
                    <a:lstStyle/>
                    <a:p>
                      <a:pPr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l" eaLnBrk="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605908594"/>
                  </a:ext>
                </a:extLst>
              </a:tr>
            </a:tbl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411018" y="0"/>
            <a:ext cx="11369964" cy="168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lvl="0" algn="ctr">
              <a:lnSpc>
                <a:spcPts val="4267"/>
              </a:lnSpc>
              <a:defRPr/>
            </a:pPr>
            <a:r>
              <a:rPr lang="zh-TW" altLang="en-US" sz="3300" dirty="0" smtClean="0">
                <a:solidFill>
                  <a:prstClr val="black"/>
                </a:solidFill>
              </a:rPr>
              <a:t>五、曾</a:t>
            </a:r>
            <a:r>
              <a:rPr lang="zh-TW" altLang="en-US" sz="3300" dirty="0">
                <a:solidFill>
                  <a:prstClr val="black"/>
                </a:solidFill>
              </a:rPr>
              <a:t>執行或申請中政府計畫揭露</a:t>
            </a:r>
            <a:r>
              <a:rPr lang="zh-TW" altLang="en-US" sz="3300" dirty="0" smtClean="0">
                <a:solidFill>
                  <a:prstClr val="black"/>
                </a:solidFill>
              </a:rPr>
              <a:t>說明</a:t>
            </a:r>
          </a:p>
          <a:p>
            <a:pPr lvl="0" algn="ctr">
              <a:lnSpc>
                <a:spcPct val="100000"/>
              </a:lnSpc>
              <a:defRPr/>
            </a:pPr>
            <a:endParaRPr kumimoji="0" lang="en-US" altLang="zh-TW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B1D5-455C-4218-9061-068558F84493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549FB99A-A483-4E0C-AF0C-02AD1770D852}"/>
              </a:ext>
            </a:extLst>
          </p:cNvPr>
          <p:cNvSpPr txBox="1">
            <a:spLocks/>
          </p:cNvSpPr>
          <p:nvPr/>
        </p:nvSpPr>
        <p:spPr>
          <a:xfrm>
            <a:off x="106124" y="6107968"/>
            <a:ext cx="9006345" cy="4967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n-US" altLang="zh-TW" sz="2400" dirty="0" smtClean="0">
                <a:solidFill>
                  <a:srgbClr val="FF0000"/>
                </a:solidFill>
              </a:rPr>
              <a:t>※</a:t>
            </a:r>
            <a:r>
              <a:rPr lang="zh-TW" altLang="en-US" sz="2400" dirty="0" smtClean="0">
                <a:solidFill>
                  <a:srgbClr val="FF0000"/>
                </a:solidFill>
              </a:rPr>
              <a:t>若無過去申請或執行政府計畫之情況，請填無。</a:t>
            </a:r>
            <a:endParaRPr lang="en-US" altLang="zh-TW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3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317</Words>
  <Application>Microsoft Office PowerPoint</Application>
  <PresentationFormat>寬螢幕</PresentationFormat>
  <Paragraphs>48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Microsoft YaHei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張宇諄</dc:creator>
  <cp:lastModifiedBy>張宇諄</cp:lastModifiedBy>
  <cp:revision>47</cp:revision>
  <dcterms:created xsi:type="dcterms:W3CDTF">2022-01-26T06:01:52Z</dcterms:created>
  <dcterms:modified xsi:type="dcterms:W3CDTF">2022-03-21T10:37:05Z</dcterms:modified>
</cp:coreProperties>
</file>